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643" r:id="rId2"/>
    <p:sldId id="640" r:id="rId3"/>
    <p:sldId id="641" r:id="rId4"/>
    <p:sldId id="642" r:id="rId5"/>
    <p:sldId id="639" r:id="rId6"/>
    <p:sldId id="632" r:id="rId7"/>
    <p:sldId id="636" r:id="rId8"/>
    <p:sldId id="637" r:id="rId9"/>
    <p:sldId id="281" r:id="rId10"/>
    <p:sldId id="287" r:id="rId11"/>
    <p:sldId id="645" r:id="rId12"/>
    <p:sldId id="646" r:id="rId13"/>
    <p:sldId id="284" r:id="rId14"/>
    <p:sldId id="285" r:id="rId15"/>
    <p:sldId id="286" r:id="rId16"/>
    <p:sldId id="288" r:id="rId17"/>
    <p:sldId id="289" r:id="rId18"/>
    <p:sldId id="633" r:id="rId19"/>
    <p:sldId id="634" r:id="rId20"/>
    <p:sldId id="635" r:id="rId21"/>
    <p:sldId id="553" r:id="rId22"/>
    <p:sldId id="64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EC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5" d="100"/>
          <a:sy n="85" d="100"/>
        </p:scale>
        <p:origin x="99" y="11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72D0-01DB-4AC3-AAFE-0BD484F5E308}" type="datetimeFigureOut">
              <a:rPr lang="en-AU" smtClean="0"/>
              <a:t>13/01/2022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490D-C368-4910-9B9C-EDD8EDAE0B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259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72D0-01DB-4AC3-AAFE-0BD484F5E308}" type="datetimeFigureOut">
              <a:rPr lang="en-AU" smtClean="0"/>
              <a:t>13/01/2022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490D-C368-4910-9B9C-EDD8EDAE0B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225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72D0-01DB-4AC3-AAFE-0BD484F5E308}" type="datetimeFigureOut">
              <a:rPr lang="en-AU" smtClean="0"/>
              <a:t>13/01/2022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490D-C368-4910-9B9C-EDD8EDAE0B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2586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72D0-01DB-4AC3-AAFE-0BD484F5E308}" type="datetimeFigureOut">
              <a:rPr lang="en-AU" smtClean="0"/>
              <a:t>13/01/2022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490D-C368-4910-9B9C-EDD8EDAE0B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478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72D0-01DB-4AC3-AAFE-0BD484F5E308}" type="datetimeFigureOut">
              <a:rPr lang="en-AU" smtClean="0"/>
              <a:t>13/01/2022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490D-C368-4910-9B9C-EDD8EDAE0B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5201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72D0-01DB-4AC3-AAFE-0BD484F5E308}" type="datetimeFigureOut">
              <a:rPr lang="en-AU" smtClean="0"/>
              <a:t>13/01/2022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490D-C368-4910-9B9C-EDD8EDAE0B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7401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72D0-01DB-4AC3-AAFE-0BD484F5E308}" type="datetimeFigureOut">
              <a:rPr lang="en-AU" smtClean="0"/>
              <a:t>13/01/2022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490D-C368-4910-9B9C-EDD8EDAE0B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4901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72D0-01DB-4AC3-AAFE-0BD484F5E308}" type="datetimeFigureOut">
              <a:rPr lang="en-AU" smtClean="0"/>
              <a:t>13/01/2022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490D-C368-4910-9B9C-EDD8EDAE0B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862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72D0-01DB-4AC3-AAFE-0BD484F5E308}" type="datetimeFigureOut">
              <a:rPr lang="en-AU" smtClean="0"/>
              <a:t>13/01/2022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490D-C368-4910-9B9C-EDD8EDAE0B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553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72D0-01DB-4AC3-AAFE-0BD484F5E308}" type="datetimeFigureOut">
              <a:rPr lang="en-AU" smtClean="0"/>
              <a:t>13/01/2022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490D-C368-4910-9B9C-EDD8EDAE0B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6404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72D0-01DB-4AC3-AAFE-0BD484F5E308}" type="datetimeFigureOut">
              <a:rPr lang="en-AU" smtClean="0"/>
              <a:t>13/01/2022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490D-C368-4910-9B9C-EDD8EDAE0B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5679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C72D0-01DB-4AC3-AAFE-0BD484F5E308}" type="datetimeFigureOut">
              <a:rPr lang="en-AU" smtClean="0"/>
              <a:t>13/01/2022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D490D-C368-4910-9B9C-EDD8EDAE0B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2844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34">
            <a:extLst>
              <a:ext uri="{FF2B5EF4-FFF2-40B4-BE49-F238E27FC236}">
                <a16:creationId xmlns:a16="http://schemas.microsoft.com/office/drawing/2014/main" id="{99DDC62D-BC4A-4A69-84F2-CF2A22E4E446}"/>
              </a:ext>
            </a:extLst>
          </p:cNvPr>
          <p:cNvSpPr txBox="1"/>
          <p:nvPr/>
        </p:nvSpPr>
        <p:spPr>
          <a:xfrm>
            <a:off x="723872" y="934008"/>
            <a:ext cx="10759627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4000" b="1" dirty="0">
                <a:cs typeface="Arial" panose="020B0604020202020204" pitchFamily="34" charset="0"/>
              </a:rPr>
              <a:t>I will compare and order integers.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264" name="Title 1"/>
          <p:cNvSpPr txBox="1">
            <a:spLocks/>
          </p:cNvSpPr>
          <p:nvPr/>
        </p:nvSpPr>
        <p:spPr>
          <a:xfrm>
            <a:off x="-15373" y="1641894"/>
            <a:ext cx="12207373" cy="10709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Enter quietly, please be ready with the following on your desk:</a:t>
            </a:r>
          </a:p>
        </p:txBody>
      </p:sp>
      <p:sp>
        <p:nvSpPr>
          <p:cNvPr id="265" name="Content Placeholder 2"/>
          <p:cNvSpPr txBox="1">
            <a:spLocks/>
          </p:cNvSpPr>
          <p:nvPr/>
        </p:nvSpPr>
        <p:spPr>
          <a:xfrm>
            <a:off x="1980020" y="2972878"/>
            <a:ext cx="7921679" cy="3007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Whiteboard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Whiteboard marker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 smtClean="0"/>
              <a:t>Exercise Book</a:t>
            </a:r>
            <a:endParaRPr lang="en-AU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 smtClean="0"/>
              <a:t>Pencil, pen, </a:t>
            </a:r>
            <a:r>
              <a:rPr lang="en-AU" b="1" dirty="0"/>
              <a:t>ruler and red pen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 smtClean="0"/>
              <a:t>Diary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 smtClean="0"/>
              <a:t>Calculator</a:t>
            </a:r>
            <a:endParaRPr lang="en-AU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Device – charged or borrowed from Library before maths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214" y="2712882"/>
            <a:ext cx="3649887" cy="261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877644"/>
              </p:ext>
            </p:extLst>
          </p:nvPr>
        </p:nvGraphicFramePr>
        <p:xfrm>
          <a:off x="1961858" y="2292144"/>
          <a:ext cx="8128000" cy="4409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8906355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14703787"/>
                    </a:ext>
                  </a:extLst>
                </a:gridCol>
              </a:tblGrid>
              <a:tr h="670084">
                <a:tc>
                  <a:txBody>
                    <a:bodyPr/>
                    <a:lstStyle/>
                    <a:p>
                      <a:pPr algn="ctr"/>
                      <a:r>
                        <a:rPr lang="en-AU" sz="4400" dirty="0">
                          <a:latin typeface="Arial Rounded MT Bold" panose="020F0704030504030204" pitchFamily="34" charset="0"/>
                        </a:rPr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4400" dirty="0">
                          <a:latin typeface="Arial Rounded MT Bold" panose="020F0704030504030204" pitchFamily="34" charset="0"/>
                        </a:rPr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578083"/>
                  </a:ext>
                </a:extLst>
              </a:tr>
              <a:tr h="3647449">
                <a:tc>
                  <a:txBody>
                    <a:bodyPr/>
                    <a:lstStyle/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561900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" y="2292144"/>
            <a:ext cx="1558264" cy="1558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843" y="2267181"/>
            <a:ext cx="1583227" cy="158322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4646" y="4007153"/>
            <a:ext cx="2210715" cy="30584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dirty="0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</a:p>
          <a:p>
            <a:r>
              <a:rPr lang="en-AU" sz="3000" dirty="0">
                <a:latin typeface="Arial" panose="020B0604020202020204" pitchFamily="34" charset="0"/>
                <a:cs typeface="Arial" panose="020B0604020202020204" pitchFamily="34" charset="0"/>
              </a:rPr>
              <a:t>Gain</a:t>
            </a:r>
          </a:p>
          <a:p>
            <a:r>
              <a:rPr lang="en-AU" sz="3000" dirty="0">
                <a:latin typeface="Arial" panose="020B0604020202020204" pitchFamily="34" charset="0"/>
                <a:cs typeface="Arial" panose="020B0604020202020204" pitchFamily="34" charset="0"/>
              </a:rPr>
              <a:t>Decrease</a:t>
            </a:r>
          </a:p>
          <a:p>
            <a:r>
              <a:rPr lang="en-AU" sz="3000" dirty="0">
                <a:latin typeface="Arial" panose="020B0604020202020204" pitchFamily="34" charset="0"/>
                <a:cs typeface="Arial" panose="020B0604020202020204" pitchFamily="34" charset="0"/>
              </a:rPr>
              <a:t>Deposit</a:t>
            </a:r>
          </a:p>
          <a:p>
            <a:r>
              <a:rPr lang="en-AU" sz="3000" dirty="0">
                <a:latin typeface="Arial" panose="020B0604020202020204" pitchFamily="34" charset="0"/>
                <a:cs typeface="Arial" panose="020B0604020202020204" pitchFamily="34" charset="0"/>
              </a:rPr>
              <a:t>Lose</a:t>
            </a:r>
          </a:p>
          <a:p>
            <a:r>
              <a:rPr lang="en-AU" sz="3000" dirty="0">
                <a:latin typeface="Arial" panose="020B0604020202020204" pitchFamily="34" charset="0"/>
                <a:cs typeface="Arial" panose="020B0604020202020204" pitchFamily="34" charset="0"/>
              </a:rPr>
              <a:t>Below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9981285" y="4007153"/>
            <a:ext cx="2210715" cy="30584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AU" sz="3000" dirty="0">
                <a:latin typeface="Arial" panose="020B0604020202020204" pitchFamily="34" charset="0"/>
                <a:cs typeface="Arial" panose="020B0604020202020204" pitchFamily="34" charset="0"/>
              </a:rPr>
              <a:t>Above</a:t>
            </a:r>
          </a:p>
          <a:p>
            <a:pPr algn="r"/>
            <a:r>
              <a:rPr lang="en-AU" sz="30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</a:p>
          <a:p>
            <a:pPr algn="r"/>
            <a:r>
              <a:rPr lang="en-AU" sz="3000" dirty="0">
                <a:latin typeface="Arial" panose="020B0604020202020204" pitchFamily="34" charset="0"/>
                <a:cs typeface="Arial" panose="020B0604020202020204" pitchFamily="34" charset="0"/>
              </a:rPr>
              <a:t>Withdrawal</a:t>
            </a:r>
          </a:p>
          <a:p>
            <a:pPr algn="r"/>
            <a:r>
              <a:rPr lang="en-AU" sz="3000" dirty="0"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</a:p>
          <a:p>
            <a:pPr algn="r"/>
            <a:r>
              <a:rPr lang="en-AU" sz="3000" dirty="0"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</a:p>
          <a:p>
            <a:pPr algn="r"/>
            <a:r>
              <a:rPr lang="en-AU" sz="3000" dirty="0">
                <a:latin typeface="Arial" panose="020B0604020202020204" pitchFamily="34" charset="0"/>
                <a:cs typeface="Arial" panose="020B0604020202020204" pitchFamily="34" charset="0"/>
              </a:rPr>
              <a:t>Profit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370532" y="1617632"/>
            <a:ext cx="9369580" cy="7209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000" b="1" dirty="0">
                <a:latin typeface="Arial" panose="020B0604020202020204" pitchFamily="34" charset="0"/>
                <a:cs typeface="Arial" panose="020B0604020202020204" pitchFamily="34" charset="0"/>
              </a:rPr>
              <a:t>Are the following words positive or negative?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F006A-FF84-40BC-9510-DB017CDAFE97}"/>
              </a:ext>
            </a:extLst>
          </p:cNvPr>
          <p:cNvSpPr txBox="1"/>
          <p:nvPr/>
        </p:nvSpPr>
        <p:spPr>
          <a:xfrm>
            <a:off x="0" y="-6605"/>
            <a:ext cx="331018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602A8-91CB-47B5-A54E-A1F6D1140423}"/>
              </a:ext>
            </a:extLst>
          </p:cNvPr>
          <p:cNvSpPr txBox="1"/>
          <p:nvPr/>
        </p:nvSpPr>
        <p:spPr>
          <a:xfrm>
            <a:off x="2804776" y="3165279"/>
            <a:ext cx="17856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C00000"/>
                </a:solidFill>
              </a:rPr>
              <a:t>Up</a:t>
            </a:r>
          </a:p>
          <a:p>
            <a:r>
              <a:rPr lang="en-AU" sz="3600" b="1" dirty="0">
                <a:solidFill>
                  <a:srgbClr val="C00000"/>
                </a:solidFill>
              </a:rPr>
              <a:t>Gain</a:t>
            </a:r>
          </a:p>
          <a:p>
            <a:r>
              <a:rPr lang="en-AU" sz="3600" b="1" dirty="0">
                <a:solidFill>
                  <a:srgbClr val="C00000"/>
                </a:solidFill>
              </a:rPr>
              <a:t>Deposit</a:t>
            </a:r>
          </a:p>
          <a:p>
            <a:r>
              <a:rPr lang="en-AU" sz="3600" b="1" dirty="0">
                <a:solidFill>
                  <a:srgbClr val="C00000"/>
                </a:solidFill>
              </a:rPr>
              <a:t>Above</a:t>
            </a:r>
          </a:p>
          <a:p>
            <a:r>
              <a:rPr lang="en-AU" sz="3600" b="1" dirty="0">
                <a:solidFill>
                  <a:srgbClr val="C00000"/>
                </a:solidFill>
              </a:rPr>
              <a:t>Increase</a:t>
            </a:r>
          </a:p>
          <a:p>
            <a:r>
              <a:rPr lang="en-AU" sz="3600" b="1" dirty="0">
                <a:solidFill>
                  <a:srgbClr val="C00000"/>
                </a:solidFill>
              </a:rPr>
              <a:t>Profit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09E0FC-D65D-4E7F-84D4-854FE3A2E9A5}"/>
              </a:ext>
            </a:extLst>
          </p:cNvPr>
          <p:cNvSpPr txBox="1"/>
          <p:nvPr/>
        </p:nvSpPr>
        <p:spPr>
          <a:xfrm>
            <a:off x="6662816" y="3125523"/>
            <a:ext cx="243265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C00000"/>
                </a:solidFill>
              </a:rPr>
              <a:t>Down</a:t>
            </a:r>
          </a:p>
          <a:p>
            <a:r>
              <a:rPr lang="en-AU" sz="3600" b="1" dirty="0">
                <a:solidFill>
                  <a:srgbClr val="C00000"/>
                </a:solidFill>
              </a:rPr>
              <a:t>Lose</a:t>
            </a:r>
          </a:p>
          <a:p>
            <a:r>
              <a:rPr lang="en-AU" sz="3600" b="1" dirty="0">
                <a:solidFill>
                  <a:srgbClr val="C00000"/>
                </a:solidFill>
              </a:rPr>
              <a:t>Withdrawal</a:t>
            </a:r>
          </a:p>
          <a:p>
            <a:r>
              <a:rPr lang="en-AU" sz="3600" b="1" dirty="0">
                <a:solidFill>
                  <a:srgbClr val="C00000"/>
                </a:solidFill>
              </a:rPr>
              <a:t>Below</a:t>
            </a:r>
          </a:p>
          <a:p>
            <a:r>
              <a:rPr lang="en-AU" sz="3600" b="1" dirty="0">
                <a:solidFill>
                  <a:srgbClr val="C00000"/>
                </a:solidFill>
              </a:rPr>
              <a:t>Decrease</a:t>
            </a:r>
          </a:p>
          <a:p>
            <a:r>
              <a:rPr lang="en-AU" sz="3600" b="1" dirty="0">
                <a:solidFill>
                  <a:srgbClr val="C00000"/>
                </a:solidFill>
              </a:rPr>
              <a:t>Loss</a:t>
            </a:r>
          </a:p>
        </p:txBody>
      </p:sp>
      <p:sp>
        <p:nvSpPr>
          <p:cNvPr id="2" name="Rectangle 1"/>
          <p:cNvSpPr/>
          <p:nvPr/>
        </p:nvSpPr>
        <p:spPr>
          <a:xfrm>
            <a:off x="188536" y="663525"/>
            <a:ext cx="110847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Different words can be used to describe situations where a positive or a negative number is used. </a:t>
            </a:r>
          </a:p>
        </p:txBody>
      </p:sp>
    </p:spTree>
    <p:extLst>
      <p:ext uri="{BB962C8B-B14F-4D97-AF65-F5344CB8AC3E}">
        <p14:creationId xmlns:p14="http://schemas.microsoft.com/office/powerpoint/2010/main" val="119838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0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7A62796-C4FE-468B-BBB4-C170BDC92E1C}"/>
              </a:ext>
            </a:extLst>
          </p:cNvPr>
          <p:cNvSpPr txBox="1">
            <a:spLocks/>
          </p:cNvSpPr>
          <p:nvPr/>
        </p:nvSpPr>
        <p:spPr>
          <a:xfrm>
            <a:off x="69954" y="686827"/>
            <a:ext cx="12052091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dirty="0" smtClean="0">
                <a:latin typeface="Arial Black" panose="020B0A04020102020204" pitchFamily="34" charset="0"/>
              </a:rPr>
              <a:t>Which of the </a:t>
            </a:r>
            <a:r>
              <a:rPr lang="en-AU" sz="4800" dirty="0" smtClean="0">
                <a:latin typeface="Arial Black" panose="020B0A04020102020204" pitchFamily="34" charset="0"/>
              </a:rPr>
              <a:t>following words indicate positive value?</a:t>
            </a:r>
            <a:endParaRPr lang="en-AU" sz="5400" dirty="0"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7B7973-9D7A-48EA-84E8-17A281889D6A}"/>
              </a:ext>
            </a:extLst>
          </p:cNvPr>
          <p:cNvSpPr txBox="1"/>
          <p:nvPr/>
        </p:nvSpPr>
        <p:spPr>
          <a:xfrm>
            <a:off x="0" y="0"/>
            <a:ext cx="183292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</a:t>
            </a:r>
            <a:endParaRPr lang="en-AU" sz="3200" dirty="0"/>
          </a:p>
        </p:txBody>
      </p:sp>
      <p:sp>
        <p:nvSpPr>
          <p:cNvPr id="4" name="Rounded Rectangle 3"/>
          <p:cNvSpPr/>
          <p:nvPr/>
        </p:nvSpPr>
        <p:spPr>
          <a:xfrm>
            <a:off x="409526" y="2574789"/>
            <a:ext cx="6557611" cy="52540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188A29-550F-4C05-9556-86F113149C5B}"/>
              </a:ext>
            </a:extLst>
          </p:cNvPr>
          <p:cNvSpPr/>
          <p:nvPr/>
        </p:nvSpPr>
        <p:spPr>
          <a:xfrm>
            <a:off x="409527" y="2545182"/>
            <a:ext cx="6607590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AU" sz="3200" dirty="0" smtClean="0"/>
              <a:t>A: </a:t>
            </a:r>
            <a:r>
              <a:rPr lang="en-AU" sz="3200" dirty="0"/>
              <a:t> </a:t>
            </a:r>
            <a:r>
              <a:rPr lang="en-AU" sz="3200" dirty="0" smtClean="0"/>
              <a:t>   </a:t>
            </a:r>
            <a:r>
              <a:rPr lang="en-AU" sz="3200" dirty="0" smtClean="0"/>
              <a:t>Below </a:t>
            </a:r>
            <a:endParaRPr lang="en-AU" sz="3200" dirty="0"/>
          </a:p>
        </p:txBody>
      </p:sp>
      <p:sp>
        <p:nvSpPr>
          <p:cNvPr id="24" name="Rounded Rectangle 23"/>
          <p:cNvSpPr/>
          <p:nvPr/>
        </p:nvSpPr>
        <p:spPr>
          <a:xfrm>
            <a:off x="285641" y="3753036"/>
            <a:ext cx="6109260" cy="52540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B777DD-2580-4B29-808C-5E9A8C1ADAD3}"/>
              </a:ext>
            </a:extLst>
          </p:cNvPr>
          <p:cNvSpPr/>
          <p:nvPr/>
        </p:nvSpPr>
        <p:spPr>
          <a:xfrm>
            <a:off x="409526" y="3711344"/>
            <a:ext cx="7683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 smtClean="0"/>
              <a:t>C: </a:t>
            </a:r>
            <a:r>
              <a:rPr lang="en-AU" sz="3200" dirty="0"/>
              <a:t> </a:t>
            </a:r>
            <a:r>
              <a:rPr lang="en-AU" sz="3200" dirty="0" smtClean="0"/>
              <a:t>   </a:t>
            </a:r>
            <a:r>
              <a:rPr lang="en-AU" sz="3200" dirty="0" smtClean="0"/>
              <a:t>Profit</a:t>
            </a:r>
            <a:endParaRPr lang="en-AU" sz="3200" dirty="0"/>
          </a:p>
        </p:txBody>
      </p:sp>
      <p:sp>
        <p:nvSpPr>
          <p:cNvPr id="25" name="Rounded Rectangle 24"/>
          <p:cNvSpPr/>
          <p:nvPr/>
        </p:nvSpPr>
        <p:spPr>
          <a:xfrm>
            <a:off x="5633885" y="3186772"/>
            <a:ext cx="6462981" cy="52540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B5F8D7-9A4B-457E-ADC3-2903031D3C05}"/>
              </a:ext>
            </a:extLst>
          </p:cNvPr>
          <p:cNvSpPr/>
          <p:nvPr/>
        </p:nvSpPr>
        <p:spPr>
          <a:xfrm>
            <a:off x="5633885" y="3182907"/>
            <a:ext cx="6488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 smtClean="0"/>
              <a:t>B:      </a:t>
            </a:r>
            <a:r>
              <a:rPr lang="en-AU" sz="3200" dirty="0" smtClean="0"/>
              <a:t>Gain</a:t>
            </a:r>
            <a:endParaRPr lang="en-AU" sz="3200" dirty="0"/>
          </a:p>
        </p:txBody>
      </p:sp>
      <p:sp>
        <p:nvSpPr>
          <p:cNvPr id="27" name="Rounded Rectangle 26"/>
          <p:cNvSpPr/>
          <p:nvPr/>
        </p:nvSpPr>
        <p:spPr>
          <a:xfrm>
            <a:off x="5545394" y="4460829"/>
            <a:ext cx="6457716" cy="52540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2FBE2D-38B7-4A7F-8C06-E70436F19060}"/>
              </a:ext>
            </a:extLst>
          </p:cNvPr>
          <p:cNvSpPr/>
          <p:nvPr/>
        </p:nvSpPr>
        <p:spPr>
          <a:xfrm>
            <a:off x="5633885" y="4420520"/>
            <a:ext cx="59760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dirty="0" smtClean="0"/>
              <a:t>D:     </a:t>
            </a:r>
            <a:r>
              <a:rPr lang="en-AU" sz="3200" dirty="0" smtClean="0"/>
              <a:t>Lose</a:t>
            </a:r>
            <a:endParaRPr lang="en-AU" sz="3200" dirty="0"/>
          </a:p>
        </p:txBody>
      </p:sp>
      <p:sp>
        <p:nvSpPr>
          <p:cNvPr id="28" name="Rounded Rectangle 27"/>
          <p:cNvSpPr/>
          <p:nvPr/>
        </p:nvSpPr>
        <p:spPr>
          <a:xfrm>
            <a:off x="409526" y="5174571"/>
            <a:ext cx="7619495" cy="52540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700CA6-4516-4248-BEFC-F909513E0E1E}"/>
              </a:ext>
            </a:extLst>
          </p:cNvPr>
          <p:cNvSpPr/>
          <p:nvPr/>
        </p:nvSpPr>
        <p:spPr>
          <a:xfrm>
            <a:off x="409527" y="5184852"/>
            <a:ext cx="76194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dirty="0" smtClean="0"/>
              <a:t>E: </a:t>
            </a:r>
            <a:r>
              <a:rPr lang="en-AU" sz="3200" dirty="0"/>
              <a:t> </a:t>
            </a:r>
            <a:r>
              <a:rPr lang="en-AU" sz="3200" dirty="0" smtClean="0"/>
              <a:t>    </a:t>
            </a:r>
            <a:r>
              <a:rPr lang="en-AU" sz="3200" dirty="0" smtClean="0"/>
              <a:t>Loss</a:t>
            </a:r>
            <a:endParaRPr lang="en-AU" sz="3200" dirty="0"/>
          </a:p>
        </p:txBody>
      </p:sp>
      <p:sp>
        <p:nvSpPr>
          <p:cNvPr id="29" name="Rounded Rectangle 28"/>
          <p:cNvSpPr/>
          <p:nvPr/>
        </p:nvSpPr>
        <p:spPr>
          <a:xfrm>
            <a:off x="5917112" y="5990039"/>
            <a:ext cx="6132402" cy="52540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ECE0C6-9BE2-4008-B46B-5E65AA85369D}"/>
              </a:ext>
            </a:extLst>
          </p:cNvPr>
          <p:cNvSpPr/>
          <p:nvPr/>
        </p:nvSpPr>
        <p:spPr>
          <a:xfrm>
            <a:off x="6076478" y="5960355"/>
            <a:ext cx="61155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dirty="0" smtClean="0"/>
              <a:t>F:     </a:t>
            </a:r>
            <a:r>
              <a:rPr lang="en-AU" sz="3200" dirty="0" smtClean="0"/>
              <a:t>Up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23562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5" grpId="0" animBg="1"/>
      <p:bldP spid="27" grpId="0" animBg="1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7A62796-C4FE-468B-BBB4-C170BDC92E1C}"/>
              </a:ext>
            </a:extLst>
          </p:cNvPr>
          <p:cNvSpPr txBox="1">
            <a:spLocks/>
          </p:cNvSpPr>
          <p:nvPr/>
        </p:nvSpPr>
        <p:spPr>
          <a:xfrm>
            <a:off x="69954" y="686827"/>
            <a:ext cx="12052091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dirty="0" smtClean="0">
                <a:latin typeface="Arial Black" panose="020B0A04020102020204" pitchFamily="34" charset="0"/>
              </a:rPr>
              <a:t>Which of the </a:t>
            </a:r>
            <a:r>
              <a:rPr lang="en-AU" sz="4800" dirty="0" smtClean="0">
                <a:latin typeface="Arial Black" panose="020B0A04020102020204" pitchFamily="34" charset="0"/>
              </a:rPr>
              <a:t>following words indicate negative value?</a:t>
            </a:r>
            <a:endParaRPr lang="en-AU" sz="5400" dirty="0"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7B7973-9D7A-48EA-84E8-17A281889D6A}"/>
              </a:ext>
            </a:extLst>
          </p:cNvPr>
          <p:cNvSpPr txBox="1"/>
          <p:nvPr/>
        </p:nvSpPr>
        <p:spPr>
          <a:xfrm>
            <a:off x="0" y="0"/>
            <a:ext cx="183292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</a:t>
            </a:r>
            <a:endParaRPr lang="en-AU" sz="3200" dirty="0"/>
          </a:p>
        </p:txBody>
      </p:sp>
      <p:sp>
        <p:nvSpPr>
          <p:cNvPr id="4" name="Rounded Rectangle 3"/>
          <p:cNvSpPr/>
          <p:nvPr/>
        </p:nvSpPr>
        <p:spPr>
          <a:xfrm>
            <a:off x="409526" y="2574789"/>
            <a:ext cx="6557611" cy="52540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188A29-550F-4C05-9556-86F113149C5B}"/>
              </a:ext>
            </a:extLst>
          </p:cNvPr>
          <p:cNvSpPr/>
          <p:nvPr/>
        </p:nvSpPr>
        <p:spPr>
          <a:xfrm>
            <a:off x="409527" y="2545182"/>
            <a:ext cx="6607590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AU" sz="3200" dirty="0" smtClean="0"/>
              <a:t>A: </a:t>
            </a:r>
            <a:r>
              <a:rPr lang="en-AU" sz="3200" dirty="0"/>
              <a:t> </a:t>
            </a:r>
            <a:r>
              <a:rPr lang="en-AU" sz="3200" dirty="0" smtClean="0"/>
              <a:t>   </a:t>
            </a:r>
            <a:r>
              <a:rPr lang="en-AU" sz="3200" dirty="0" smtClean="0"/>
              <a:t>Gain</a:t>
            </a:r>
            <a:r>
              <a:rPr lang="en-AU" sz="3200" dirty="0" smtClean="0"/>
              <a:t> </a:t>
            </a:r>
            <a:endParaRPr lang="en-AU" sz="3200" dirty="0"/>
          </a:p>
        </p:txBody>
      </p:sp>
      <p:sp>
        <p:nvSpPr>
          <p:cNvPr id="24" name="Rounded Rectangle 23"/>
          <p:cNvSpPr/>
          <p:nvPr/>
        </p:nvSpPr>
        <p:spPr>
          <a:xfrm>
            <a:off x="285641" y="3753036"/>
            <a:ext cx="6109260" cy="52540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B777DD-2580-4B29-808C-5E9A8C1ADAD3}"/>
              </a:ext>
            </a:extLst>
          </p:cNvPr>
          <p:cNvSpPr/>
          <p:nvPr/>
        </p:nvSpPr>
        <p:spPr>
          <a:xfrm>
            <a:off x="409526" y="3711344"/>
            <a:ext cx="7683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 smtClean="0"/>
              <a:t>C: </a:t>
            </a:r>
            <a:r>
              <a:rPr lang="en-AU" sz="3200" dirty="0"/>
              <a:t> </a:t>
            </a:r>
            <a:r>
              <a:rPr lang="en-AU" sz="3200" dirty="0" smtClean="0"/>
              <a:t>   </a:t>
            </a:r>
            <a:r>
              <a:rPr lang="en-AU" sz="3200" dirty="0" smtClean="0"/>
              <a:t>Profit</a:t>
            </a:r>
            <a:endParaRPr lang="en-AU" sz="3200" dirty="0"/>
          </a:p>
        </p:txBody>
      </p:sp>
      <p:sp>
        <p:nvSpPr>
          <p:cNvPr id="25" name="Rounded Rectangle 24"/>
          <p:cNvSpPr/>
          <p:nvPr/>
        </p:nvSpPr>
        <p:spPr>
          <a:xfrm>
            <a:off x="5633885" y="3186772"/>
            <a:ext cx="6462981" cy="52540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B5F8D7-9A4B-457E-ADC3-2903031D3C05}"/>
              </a:ext>
            </a:extLst>
          </p:cNvPr>
          <p:cNvSpPr/>
          <p:nvPr/>
        </p:nvSpPr>
        <p:spPr>
          <a:xfrm>
            <a:off x="5633885" y="3182907"/>
            <a:ext cx="6488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 smtClean="0"/>
              <a:t>B:      </a:t>
            </a:r>
            <a:r>
              <a:rPr lang="en-AU" sz="3200" dirty="0" smtClean="0"/>
              <a:t>Loss</a:t>
            </a:r>
            <a:endParaRPr lang="en-AU" sz="3200" dirty="0"/>
          </a:p>
        </p:txBody>
      </p:sp>
      <p:sp>
        <p:nvSpPr>
          <p:cNvPr id="27" name="Rounded Rectangle 26"/>
          <p:cNvSpPr/>
          <p:nvPr/>
        </p:nvSpPr>
        <p:spPr>
          <a:xfrm>
            <a:off x="5545394" y="4460829"/>
            <a:ext cx="6457716" cy="52540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2FBE2D-38B7-4A7F-8C06-E70436F19060}"/>
              </a:ext>
            </a:extLst>
          </p:cNvPr>
          <p:cNvSpPr/>
          <p:nvPr/>
        </p:nvSpPr>
        <p:spPr>
          <a:xfrm>
            <a:off x="5633885" y="4420520"/>
            <a:ext cx="59760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dirty="0" smtClean="0"/>
              <a:t>D:     </a:t>
            </a:r>
            <a:r>
              <a:rPr lang="en-AU" sz="3200" dirty="0" smtClean="0"/>
              <a:t>Increase</a:t>
            </a:r>
            <a:endParaRPr lang="en-AU" sz="3200" dirty="0"/>
          </a:p>
        </p:txBody>
      </p:sp>
      <p:sp>
        <p:nvSpPr>
          <p:cNvPr id="28" name="Rounded Rectangle 27"/>
          <p:cNvSpPr/>
          <p:nvPr/>
        </p:nvSpPr>
        <p:spPr>
          <a:xfrm>
            <a:off x="409526" y="5174571"/>
            <a:ext cx="7619495" cy="52540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700CA6-4516-4248-BEFC-F909513E0E1E}"/>
              </a:ext>
            </a:extLst>
          </p:cNvPr>
          <p:cNvSpPr/>
          <p:nvPr/>
        </p:nvSpPr>
        <p:spPr>
          <a:xfrm>
            <a:off x="409527" y="5184852"/>
            <a:ext cx="76194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dirty="0" smtClean="0"/>
              <a:t>E: </a:t>
            </a:r>
            <a:r>
              <a:rPr lang="en-AU" sz="3200" dirty="0"/>
              <a:t> </a:t>
            </a:r>
            <a:r>
              <a:rPr lang="en-AU" sz="3200" dirty="0" smtClean="0"/>
              <a:t>    </a:t>
            </a:r>
            <a:r>
              <a:rPr lang="en-AU" sz="3200" dirty="0" smtClean="0"/>
              <a:t>Above</a:t>
            </a:r>
            <a:endParaRPr lang="en-AU" sz="3200" dirty="0"/>
          </a:p>
        </p:txBody>
      </p:sp>
      <p:sp>
        <p:nvSpPr>
          <p:cNvPr id="29" name="Rounded Rectangle 28"/>
          <p:cNvSpPr/>
          <p:nvPr/>
        </p:nvSpPr>
        <p:spPr>
          <a:xfrm>
            <a:off x="5917112" y="5990039"/>
            <a:ext cx="6132402" cy="52540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ECE0C6-9BE2-4008-B46B-5E65AA85369D}"/>
              </a:ext>
            </a:extLst>
          </p:cNvPr>
          <p:cNvSpPr/>
          <p:nvPr/>
        </p:nvSpPr>
        <p:spPr>
          <a:xfrm>
            <a:off x="6076478" y="5960355"/>
            <a:ext cx="61155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dirty="0" smtClean="0"/>
              <a:t>F:     </a:t>
            </a:r>
            <a:r>
              <a:rPr lang="en-AU" sz="3200" dirty="0" smtClean="0"/>
              <a:t>Decrease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75623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5" grpId="0" animBg="1"/>
      <p:bldP spid="27" grpId="0" animBg="1"/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761604-9099-4213-9641-F57D177FE68A}"/>
              </a:ext>
            </a:extLst>
          </p:cNvPr>
          <p:cNvSpPr/>
          <p:nvPr/>
        </p:nvSpPr>
        <p:spPr>
          <a:xfrm>
            <a:off x="9201752" y="1867301"/>
            <a:ext cx="481263" cy="405007"/>
          </a:xfrm>
          <a:prstGeom prst="roundRect">
            <a:avLst/>
          </a:prstGeom>
          <a:solidFill>
            <a:srgbClr val="EC8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26B01F2-13EF-4CB2-8AB0-A75BA20EECED}"/>
              </a:ext>
            </a:extLst>
          </p:cNvPr>
          <p:cNvSpPr/>
          <p:nvPr/>
        </p:nvSpPr>
        <p:spPr>
          <a:xfrm>
            <a:off x="8152598" y="1462294"/>
            <a:ext cx="317634" cy="4050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03DA01-4AE5-4A59-9E13-DBAA15F9D20E}"/>
              </a:ext>
            </a:extLst>
          </p:cNvPr>
          <p:cNvSpPr/>
          <p:nvPr/>
        </p:nvSpPr>
        <p:spPr>
          <a:xfrm>
            <a:off x="3067188" y="1867301"/>
            <a:ext cx="1793569" cy="4050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360636" y="1462294"/>
            <a:ext cx="9514884" cy="10040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Tomorrow’s minimum temperature will be a chilly 3 degrees Celsius below zero, followed by a maximum of 21.</a:t>
            </a:r>
          </a:p>
          <a:p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6019" y="728547"/>
            <a:ext cx="11875981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b="1" dirty="0">
                <a:latin typeface="+mn-lt"/>
              </a:rPr>
              <a:t>Real World Integers and Number 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79" y="2362111"/>
            <a:ext cx="5693875" cy="4495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0E4A99-0184-4E1D-8A91-56EA256BB84E}"/>
              </a:ext>
            </a:extLst>
          </p:cNvPr>
          <p:cNvSpPr txBox="1"/>
          <p:nvPr/>
        </p:nvSpPr>
        <p:spPr>
          <a:xfrm>
            <a:off x="0" y="-6605"/>
            <a:ext cx="331018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E3A979E-CCEC-408E-A931-B13296B96E01}"/>
              </a:ext>
            </a:extLst>
          </p:cNvPr>
          <p:cNvGrpSpPr/>
          <p:nvPr/>
        </p:nvGrpSpPr>
        <p:grpSpPr>
          <a:xfrm>
            <a:off x="10156369" y="1050383"/>
            <a:ext cx="2035630" cy="1166070"/>
            <a:chOff x="660399" y="3602071"/>
            <a:chExt cx="2035630" cy="9710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AA705C-D4BA-4167-8357-BB71F4C4A378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256296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54A388-D83A-4433-969B-F7B7AD836E68}"/>
                </a:ext>
              </a:extLst>
            </p:cNvPr>
            <p:cNvSpPr/>
            <p:nvPr/>
          </p:nvSpPr>
          <p:spPr>
            <a:xfrm>
              <a:off x="660399" y="3858367"/>
              <a:ext cx="2035629" cy="71473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are the 2 integers in this statement?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9E6661-BD42-4A2D-BAE9-401527471926}"/>
              </a:ext>
            </a:extLst>
          </p:cNvPr>
          <p:cNvGrpSpPr/>
          <p:nvPr/>
        </p:nvGrpSpPr>
        <p:grpSpPr>
          <a:xfrm>
            <a:off x="10156370" y="0"/>
            <a:ext cx="2035630" cy="971026"/>
            <a:chOff x="2813050" y="3602071"/>
            <a:chExt cx="2035630" cy="97102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2A05F2-79DD-4BD3-B728-507AED2F8223}"/>
                </a:ext>
              </a:extLst>
            </p:cNvPr>
            <p:cNvSpPr/>
            <p:nvPr/>
          </p:nvSpPr>
          <p:spPr>
            <a:xfrm>
              <a:off x="2813051" y="3931961"/>
              <a:ext cx="2035629" cy="64113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b="1" dirty="0">
                  <a:solidFill>
                    <a:schemeClr val="tx1"/>
                  </a:solidFill>
                </a:rPr>
                <a:t>Integer</a:t>
              </a:r>
              <a:r>
                <a:rPr lang="en-AU" dirty="0">
                  <a:solidFill>
                    <a:schemeClr val="tx1"/>
                  </a:solidFill>
                </a:rPr>
                <a:t> – A whole 	number.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26E753-770B-4AE9-BF23-80A84DD3A956}"/>
                </a:ext>
              </a:extLst>
            </p:cNvPr>
            <p:cNvSpPr txBox="1"/>
            <p:nvPr/>
          </p:nvSpPr>
          <p:spPr>
            <a:xfrm>
              <a:off x="2813050" y="3602071"/>
              <a:ext cx="2035629" cy="307777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VOCABULARY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DD065F78-A877-49E6-8DA0-DBC588E1EAB4}"/>
              </a:ext>
            </a:extLst>
          </p:cNvPr>
          <p:cNvSpPr txBox="1">
            <a:spLocks/>
          </p:cNvSpPr>
          <p:nvPr/>
        </p:nvSpPr>
        <p:spPr>
          <a:xfrm>
            <a:off x="1244408" y="2988701"/>
            <a:ext cx="821366" cy="61114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6000" b="1" dirty="0">
                <a:solidFill>
                  <a:srgbClr val="0070C0"/>
                </a:solidFill>
                <a:latin typeface="+mn-lt"/>
              </a:rPr>
              <a:t>-3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72FBE86-BAC2-4EDD-980E-10188F2ADFAA}"/>
              </a:ext>
            </a:extLst>
          </p:cNvPr>
          <p:cNvSpPr txBox="1">
            <a:spLocks/>
          </p:cNvSpPr>
          <p:nvPr/>
        </p:nvSpPr>
        <p:spPr>
          <a:xfrm>
            <a:off x="939837" y="4399024"/>
            <a:ext cx="1430507" cy="61114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6000" b="1" dirty="0">
                <a:solidFill>
                  <a:srgbClr val="C00000"/>
                </a:solidFill>
                <a:latin typeface="+mn-lt"/>
              </a:rPr>
              <a:t>+21</a:t>
            </a:r>
          </a:p>
        </p:txBody>
      </p:sp>
    </p:spTree>
    <p:extLst>
      <p:ext uri="{BB962C8B-B14F-4D97-AF65-F5344CB8AC3E}">
        <p14:creationId xmlns:p14="http://schemas.microsoft.com/office/powerpoint/2010/main" val="313839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  <p:bldP spid="15" grpId="0" animBg="1"/>
      <p:bldP spid="14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FA13FA-95BF-445C-BBDD-164F2A242CF1}"/>
              </a:ext>
            </a:extLst>
          </p:cNvPr>
          <p:cNvSpPr/>
          <p:nvPr/>
        </p:nvSpPr>
        <p:spPr>
          <a:xfrm>
            <a:off x="360634" y="1896177"/>
            <a:ext cx="3874482" cy="35785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20" y="2416371"/>
            <a:ext cx="8257880" cy="445035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DC1D5AB-47BD-411D-BF2B-22927BB4751A}"/>
              </a:ext>
            </a:extLst>
          </p:cNvPr>
          <p:cNvSpPr txBox="1">
            <a:spLocks/>
          </p:cNvSpPr>
          <p:nvPr/>
        </p:nvSpPr>
        <p:spPr>
          <a:xfrm>
            <a:off x="316019" y="728547"/>
            <a:ext cx="11875981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b="1" dirty="0">
                <a:latin typeface="+mn-lt"/>
              </a:rPr>
              <a:t>Real World Integers and Number Lines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EABA3-A648-46CB-9124-57E4D6CD5B6E}"/>
              </a:ext>
            </a:extLst>
          </p:cNvPr>
          <p:cNvSpPr txBox="1"/>
          <p:nvPr/>
        </p:nvSpPr>
        <p:spPr>
          <a:xfrm>
            <a:off x="0" y="-6605"/>
            <a:ext cx="300974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E0EB93-F2BC-4FE8-858C-B58AB1CBC506}"/>
              </a:ext>
            </a:extLst>
          </p:cNvPr>
          <p:cNvGrpSpPr/>
          <p:nvPr/>
        </p:nvGrpSpPr>
        <p:grpSpPr>
          <a:xfrm>
            <a:off x="10156369" y="1050383"/>
            <a:ext cx="2035630" cy="1166070"/>
            <a:chOff x="660399" y="3602071"/>
            <a:chExt cx="2035630" cy="97102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5220E5-44BD-4218-83A0-03AEE0B152ED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256296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BB385C-CB92-4D99-8DC1-E590215212A5}"/>
                </a:ext>
              </a:extLst>
            </p:cNvPr>
            <p:cNvSpPr/>
            <p:nvPr/>
          </p:nvSpPr>
          <p:spPr>
            <a:xfrm>
              <a:off x="660399" y="3858367"/>
              <a:ext cx="2035629" cy="71473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are the 2 integers in this statement?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F4F191-406B-4226-8C45-01B3A4259F62}"/>
              </a:ext>
            </a:extLst>
          </p:cNvPr>
          <p:cNvGrpSpPr/>
          <p:nvPr/>
        </p:nvGrpSpPr>
        <p:grpSpPr>
          <a:xfrm>
            <a:off x="10156370" y="0"/>
            <a:ext cx="2035630" cy="971026"/>
            <a:chOff x="2813050" y="3602071"/>
            <a:chExt cx="2035630" cy="9710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19B36B-829B-43D1-8DA0-7B89CD2E4F3E}"/>
                </a:ext>
              </a:extLst>
            </p:cNvPr>
            <p:cNvSpPr/>
            <p:nvPr/>
          </p:nvSpPr>
          <p:spPr>
            <a:xfrm>
              <a:off x="2813051" y="3931961"/>
              <a:ext cx="2035629" cy="64113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b="1" dirty="0">
                  <a:solidFill>
                    <a:schemeClr val="tx1"/>
                  </a:solidFill>
                </a:rPr>
                <a:t>Integer</a:t>
              </a:r>
              <a:r>
                <a:rPr lang="en-AU" dirty="0">
                  <a:solidFill>
                    <a:schemeClr val="tx1"/>
                  </a:solidFill>
                </a:rPr>
                <a:t> – A whole 	number.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EDA640-CFED-4539-9C3F-B920ED098EDE}"/>
                </a:ext>
              </a:extLst>
            </p:cNvPr>
            <p:cNvSpPr txBox="1"/>
            <p:nvPr/>
          </p:nvSpPr>
          <p:spPr>
            <a:xfrm>
              <a:off x="2813050" y="3602071"/>
              <a:ext cx="2035629" cy="307777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VOCABULARY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2BF894A8-3C0D-401B-B232-E7FA8AF288AF}"/>
              </a:ext>
            </a:extLst>
          </p:cNvPr>
          <p:cNvSpPr txBox="1">
            <a:spLocks/>
          </p:cNvSpPr>
          <p:nvPr/>
        </p:nvSpPr>
        <p:spPr>
          <a:xfrm>
            <a:off x="1244408" y="2988701"/>
            <a:ext cx="2355440" cy="61114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6000" b="1" dirty="0">
                <a:solidFill>
                  <a:srgbClr val="0070C0"/>
                </a:solidFill>
                <a:latin typeface="+mn-lt"/>
              </a:rPr>
              <a:t>+2230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836623-7461-4B1C-8127-79FF200F8A40}"/>
              </a:ext>
            </a:extLst>
          </p:cNvPr>
          <p:cNvSpPr/>
          <p:nvPr/>
        </p:nvSpPr>
        <p:spPr>
          <a:xfrm>
            <a:off x="7923197" y="1894033"/>
            <a:ext cx="1865696" cy="357851"/>
          </a:xfrm>
          <a:prstGeom prst="roundRect">
            <a:avLst/>
          </a:prstGeom>
          <a:solidFill>
            <a:srgbClr val="EC8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0C8ED37-14BB-4E33-97C8-CD2B462D1AD7}"/>
              </a:ext>
            </a:extLst>
          </p:cNvPr>
          <p:cNvSpPr/>
          <p:nvPr/>
        </p:nvSpPr>
        <p:spPr>
          <a:xfrm>
            <a:off x="360634" y="2270706"/>
            <a:ext cx="1528166" cy="357851"/>
          </a:xfrm>
          <a:prstGeom prst="roundRect">
            <a:avLst/>
          </a:prstGeom>
          <a:solidFill>
            <a:srgbClr val="EC8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4DC0FC1-70AF-49D9-BCF8-D58D6CE94D2A}"/>
              </a:ext>
            </a:extLst>
          </p:cNvPr>
          <p:cNvSpPr txBox="1">
            <a:spLocks/>
          </p:cNvSpPr>
          <p:nvPr/>
        </p:nvSpPr>
        <p:spPr>
          <a:xfrm>
            <a:off x="1244408" y="4122186"/>
            <a:ext cx="1430507" cy="61114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6000" b="1" dirty="0">
                <a:solidFill>
                  <a:srgbClr val="C00000"/>
                </a:solidFill>
                <a:latin typeface="+mn-lt"/>
              </a:rPr>
              <a:t>-16</a:t>
            </a: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360636" y="1462294"/>
            <a:ext cx="9499802" cy="10040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Mt Kosciuszko (Australia’s highest mountain) reaches 2230 m above sea level, whereas Lake Eyre is 16 m below sea level.</a:t>
            </a:r>
          </a:p>
          <a:p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11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/>
      <p:bldP spid="17" grpId="0" animBg="1"/>
      <p:bldP spid="18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622" y="2013151"/>
            <a:ext cx="5296097" cy="47569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2C7DB2-65C8-45B2-98D8-D74866D9AE0F}"/>
              </a:ext>
            </a:extLst>
          </p:cNvPr>
          <p:cNvSpPr txBox="1">
            <a:spLocks/>
          </p:cNvSpPr>
          <p:nvPr/>
        </p:nvSpPr>
        <p:spPr>
          <a:xfrm>
            <a:off x="316019" y="728547"/>
            <a:ext cx="11875981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b="1" dirty="0">
                <a:latin typeface="+mn-lt"/>
              </a:rPr>
              <a:t>Real World Integers and Number Lines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C758BF-9164-47FD-A74B-B98F225A5AD2}"/>
              </a:ext>
            </a:extLst>
          </p:cNvPr>
          <p:cNvGrpSpPr/>
          <p:nvPr/>
        </p:nvGrpSpPr>
        <p:grpSpPr>
          <a:xfrm>
            <a:off x="10156369" y="1050383"/>
            <a:ext cx="2035630" cy="1166070"/>
            <a:chOff x="660399" y="3602071"/>
            <a:chExt cx="2035630" cy="9710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6CE9C1-E14B-4CA3-A7CD-493AFF93D115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256296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8322D7-3ED9-426D-83CC-BD67BF180192}"/>
                </a:ext>
              </a:extLst>
            </p:cNvPr>
            <p:cNvSpPr/>
            <p:nvPr/>
          </p:nvSpPr>
          <p:spPr>
            <a:xfrm>
              <a:off x="660399" y="3858367"/>
              <a:ext cx="2035629" cy="71473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are the 2 integers in this statement?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E75078-A31B-45F2-A3A0-9017D2A31D15}"/>
              </a:ext>
            </a:extLst>
          </p:cNvPr>
          <p:cNvGrpSpPr/>
          <p:nvPr/>
        </p:nvGrpSpPr>
        <p:grpSpPr>
          <a:xfrm>
            <a:off x="10156370" y="0"/>
            <a:ext cx="2035630" cy="971026"/>
            <a:chOff x="2813050" y="3602071"/>
            <a:chExt cx="2035630" cy="97102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78F603-2C67-42BA-B6FC-8A218D4B2758}"/>
                </a:ext>
              </a:extLst>
            </p:cNvPr>
            <p:cNvSpPr/>
            <p:nvPr/>
          </p:nvSpPr>
          <p:spPr>
            <a:xfrm>
              <a:off x="2813051" y="3931961"/>
              <a:ext cx="2035629" cy="64113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b="1" dirty="0">
                  <a:solidFill>
                    <a:schemeClr val="tx1"/>
                  </a:solidFill>
                </a:rPr>
                <a:t>Integer</a:t>
              </a:r>
              <a:r>
                <a:rPr lang="en-AU" dirty="0">
                  <a:solidFill>
                    <a:schemeClr val="tx1"/>
                  </a:solidFill>
                </a:rPr>
                <a:t> – A whole 	number.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F6B9BB-C72B-4E60-9699-45BC86F75354}"/>
                </a:ext>
              </a:extLst>
            </p:cNvPr>
            <p:cNvSpPr txBox="1"/>
            <p:nvPr/>
          </p:nvSpPr>
          <p:spPr>
            <a:xfrm>
              <a:off x="2813050" y="3602071"/>
              <a:ext cx="2035629" cy="307777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VOCABULARY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24E5C2-FD99-4B92-B012-D9492EF6079A}"/>
              </a:ext>
            </a:extLst>
          </p:cNvPr>
          <p:cNvSpPr/>
          <p:nvPr/>
        </p:nvSpPr>
        <p:spPr>
          <a:xfrm>
            <a:off x="3811604" y="1462294"/>
            <a:ext cx="1309036" cy="46275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0834BB-502D-45FE-A0F5-D1B5BD10C38A}"/>
              </a:ext>
            </a:extLst>
          </p:cNvPr>
          <p:cNvSpPr txBox="1">
            <a:spLocks/>
          </p:cNvSpPr>
          <p:nvPr/>
        </p:nvSpPr>
        <p:spPr>
          <a:xfrm>
            <a:off x="1244407" y="2988701"/>
            <a:ext cx="1123407" cy="61114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6000" b="1" dirty="0">
                <a:solidFill>
                  <a:srgbClr val="0070C0"/>
                </a:solidFill>
                <a:latin typeface="+mn-lt"/>
              </a:rPr>
              <a:t>+7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844804B-8986-43CD-A6A6-C1F5C89CE9E1}"/>
              </a:ext>
            </a:extLst>
          </p:cNvPr>
          <p:cNvSpPr/>
          <p:nvPr/>
        </p:nvSpPr>
        <p:spPr>
          <a:xfrm>
            <a:off x="360633" y="1852519"/>
            <a:ext cx="3075585" cy="462759"/>
          </a:xfrm>
          <a:prstGeom prst="roundRect">
            <a:avLst/>
          </a:prstGeom>
          <a:solidFill>
            <a:srgbClr val="EC8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065C28D-D82F-4C11-B1BB-DE2F68C66DCC}"/>
              </a:ext>
            </a:extLst>
          </p:cNvPr>
          <p:cNvSpPr txBox="1">
            <a:spLocks/>
          </p:cNvSpPr>
          <p:nvPr/>
        </p:nvSpPr>
        <p:spPr>
          <a:xfrm>
            <a:off x="1262222" y="4086064"/>
            <a:ext cx="1123407" cy="61114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6000" b="1" dirty="0">
                <a:solidFill>
                  <a:srgbClr val="C00000"/>
                </a:solidFill>
                <a:latin typeface="+mn-lt"/>
              </a:rPr>
              <a:t>-2</a:t>
            </a: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360636" y="1462294"/>
            <a:ext cx="7926716" cy="10040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I take the lift from the 7</a:t>
            </a:r>
            <a:r>
              <a:rPr lang="en-AU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floor right down to the 2</a:t>
            </a:r>
            <a:r>
              <a:rPr lang="en-AU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basement level.</a:t>
            </a:r>
          </a:p>
          <a:p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8A45E-9D7C-437C-8696-C2FA96844E7A}"/>
              </a:ext>
            </a:extLst>
          </p:cNvPr>
          <p:cNvSpPr txBox="1"/>
          <p:nvPr/>
        </p:nvSpPr>
        <p:spPr>
          <a:xfrm>
            <a:off x="0" y="-6605"/>
            <a:ext cx="300974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</p:spTree>
    <p:extLst>
      <p:ext uri="{BB962C8B-B14F-4D97-AF65-F5344CB8AC3E}">
        <p14:creationId xmlns:p14="http://schemas.microsoft.com/office/powerpoint/2010/main" val="362367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5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Image result for crocodile  jaws carto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20" y="2814698"/>
            <a:ext cx="1105181" cy="152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crocodile  jaws carto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50083" y="2744127"/>
            <a:ext cx="1139423" cy="152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8009" y="535238"/>
            <a:ext cx="11875981" cy="1325563"/>
          </a:xfrm>
        </p:spPr>
        <p:txBody>
          <a:bodyPr>
            <a:noAutofit/>
          </a:bodyPr>
          <a:lstStyle/>
          <a:p>
            <a:pPr algn="ctr"/>
            <a:r>
              <a:rPr lang="en-AU" sz="4800" b="1" dirty="0">
                <a:latin typeface="+mn-lt"/>
              </a:rPr>
              <a:t>Greater Than, Less Than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0138" y="1489135"/>
            <a:ext cx="87851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dirty="0">
                <a:latin typeface="Arial Black" panose="020B0A04020102020204" pitchFamily="34" charset="0"/>
              </a:rPr>
              <a:t>			</a:t>
            </a:r>
            <a:r>
              <a:rPr lang="en-AU" sz="9600" dirty="0">
                <a:latin typeface="Arial Black" panose="020B0A04020102020204" pitchFamily="34" charset="0"/>
              </a:rPr>
              <a:t>&gt;				&lt;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70459" y="4020548"/>
            <a:ext cx="5929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/>
              <a:t>Greater than	 	   Less than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3768" y="5157121"/>
            <a:ext cx="9769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000" dirty="0"/>
              <a:t>Remember the greedy crocodile always eats the bigger number!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420EF-45B9-4308-AA44-EC5605802EBD}"/>
              </a:ext>
            </a:extLst>
          </p:cNvPr>
          <p:cNvSpPr txBox="1"/>
          <p:nvPr/>
        </p:nvSpPr>
        <p:spPr>
          <a:xfrm>
            <a:off x="0" y="-6605"/>
            <a:ext cx="331018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</p:spTree>
    <p:extLst>
      <p:ext uri="{BB962C8B-B14F-4D97-AF65-F5344CB8AC3E}">
        <p14:creationId xmlns:p14="http://schemas.microsoft.com/office/powerpoint/2010/main" val="176167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337" y="1393073"/>
            <a:ext cx="5389331" cy="74987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405144" y="2844225"/>
            <a:ext cx="3686476" cy="5847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Which is bigger?				</a:t>
            </a:r>
          </a:p>
          <a:p>
            <a:pPr algn="ctr"/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A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0735" y="1294780"/>
            <a:ext cx="2101749" cy="1767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540992-49C5-4E30-9E9A-3C7762D7237A}"/>
              </a:ext>
            </a:extLst>
          </p:cNvPr>
          <p:cNvSpPr txBox="1"/>
          <p:nvPr/>
        </p:nvSpPr>
        <p:spPr>
          <a:xfrm>
            <a:off x="0" y="-6605"/>
            <a:ext cx="300974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EB633B-907C-459F-B05B-D32AA0010F9E}"/>
              </a:ext>
            </a:extLst>
          </p:cNvPr>
          <p:cNvGrpSpPr/>
          <p:nvPr/>
        </p:nvGrpSpPr>
        <p:grpSpPr>
          <a:xfrm>
            <a:off x="10156370" y="0"/>
            <a:ext cx="2035630" cy="1442098"/>
            <a:chOff x="7094763" y="3602071"/>
            <a:chExt cx="2035630" cy="14420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6BEA81-36E6-48CC-A4ED-63E3D0250096}"/>
                </a:ext>
              </a:extLst>
            </p:cNvPr>
            <p:cNvSpPr txBox="1"/>
            <p:nvPr/>
          </p:nvSpPr>
          <p:spPr>
            <a:xfrm>
              <a:off x="7094764" y="3602071"/>
              <a:ext cx="2035629" cy="307777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HINT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353848-EDC1-41B3-A525-F6146593CCC3}"/>
                </a:ext>
              </a:extLst>
            </p:cNvPr>
            <p:cNvSpPr/>
            <p:nvPr/>
          </p:nvSpPr>
          <p:spPr>
            <a:xfrm>
              <a:off x="7094763" y="3931960"/>
              <a:ext cx="2035629" cy="111220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The greedy crocodile always eats the bigger number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7D9ADE42-A47E-4915-A5E0-AD1F82C0B848}"/>
              </a:ext>
            </a:extLst>
          </p:cNvPr>
          <p:cNvSpPr txBox="1">
            <a:spLocks/>
          </p:cNvSpPr>
          <p:nvPr/>
        </p:nvSpPr>
        <p:spPr>
          <a:xfrm>
            <a:off x="698942" y="3600695"/>
            <a:ext cx="1510032" cy="6524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0 or 5</a:t>
            </a:r>
            <a:endParaRPr lang="en-A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3AB4FE5-1B15-44E5-AA97-FB955EAA7CD7}"/>
              </a:ext>
            </a:extLst>
          </p:cNvPr>
          <p:cNvSpPr txBox="1">
            <a:spLocks/>
          </p:cNvSpPr>
          <p:nvPr/>
        </p:nvSpPr>
        <p:spPr>
          <a:xfrm>
            <a:off x="3740071" y="3600693"/>
            <a:ext cx="1510032" cy="6524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2 or -3</a:t>
            </a:r>
            <a:endParaRPr lang="en-A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E866FAD-50BB-4136-8572-C883EFC43071}"/>
              </a:ext>
            </a:extLst>
          </p:cNvPr>
          <p:cNvSpPr txBox="1">
            <a:spLocks/>
          </p:cNvSpPr>
          <p:nvPr/>
        </p:nvSpPr>
        <p:spPr>
          <a:xfrm>
            <a:off x="6781200" y="3600693"/>
            <a:ext cx="1510032" cy="6524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-1 or 1</a:t>
            </a:r>
            <a:endParaRPr lang="en-A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7C18F8B-56C3-45E8-A04E-AAE8969EED3B}"/>
              </a:ext>
            </a:extLst>
          </p:cNvPr>
          <p:cNvSpPr txBox="1">
            <a:spLocks/>
          </p:cNvSpPr>
          <p:nvPr/>
        </p:nvSpPr>
        <p:spPr>
          <a:xfrm>
            <a:off x="9822329" y="3600693"/>
            <a:ext cx="1510032" cy="6524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-5 or -4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2E9BD71-0D0F-4941-B209-A28A5528B4C5}"/>
              </a:ext>
            </a:extLst>
          </p:cNvPr>
          <p:cNvSpPr txBox="1">
            <a:spLocks/>
          </p:cNvSpPr>
          <p:nvPr/>
        </p:nvSpPr>
        <p:spPr>
          <a:xfrm>
            <a:off x="698942" y="5261346"/>
            <a:ext cx="2101748" cy="6524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28 or 26</a:t>
            </a:r>
            <a:endParaRPr lang="en-A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92A4EEF-F684-4FA9-9593-6EFAE8884F46}"/>
              </a:ext>
            </a:extLst>
          </p:cNvPr>
          <p:cNvSpPr txBox="1">
            <a:spLocks/>
          </p:cNvSpPr>
          <p:nvPr/>
        </p:nvSpPr>
        <p:spPr>
          <a:xfrm>
            <a:off x="8944668" y="5261348"/>
            <a:ext cx="2676091" cy="6524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-472 or 389</a:t>
            </a:r>
            <a:endParaRPr lang="en-A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B8CBF4C-A15D-465E-B2CE-3FEF115A7C1D}"/>
              </a:ext>
            </a:extLst>
          </p:cNvPr>
          <p:cNvSpPr txBox="1">
            <a:spLocks/>
          </p:cNvSpPr>
          <p:nvPr/>
        </p:nvSpPr>
        <p:spPr>
          <a:xfrm>
            <a:off x="3064622" y="5261347"/>
            <a:ext cx="2676091" cy="6524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111 or -222</a:t>
            </a:r>
            <a:endParaRPr lang="en-A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7AF7DDB-27D5-49B2-857C-0F4E5D35AC80}"/>
              </a:ext>
            </a:extLst>
          </p:cNvPr>
          <p:cNvSpPr txBox="1">
            <a:spLocks/>
          </p:cNvSpPr>
          <p:nvPr/>
        </p:nvSpPr>
        <p:spPr>
          <a:xfrm>
            <a:off x="6004645" y="5261348"/>
            <a:ext cx="2676091" cy="6524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-962 or -847</a:t>
            </a:r>
            <a:endParaRPr lang="en-A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02FFF9-63ED-4373-8324-C68844F2481F}"/>
              </a:ext>
            </a:extLst>
          </p:cNvPr>
          <p:cNvGrpSpPr/>
          <p:nvPr/>
        </p:nvGrpSpPr>
        <p:grpSpPr>
          <a:xfrm>
            <a:off x="10156369" y="1546499"/>
            <a:ext cx="2035630" cy="971026"/>
            <a:chOff x="7094763" y="3602071"/>
            <a:chExt cx="2035630" cy="97102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4D14E0-424E-432A-B1BE-7546DD33CA0A}"/>
                </a:ext>
              </a:extLst>
            </p:cNvPr>
            <p:cNvSpPr txBox="1"/>
            <p:nvPr/>
          </p:nvSpPr>
          <p:spPr>
            <a:xfrm>
              <a:off x="7094764" y="3602071"/>
              <a:ext cx="2035629" cy="307777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Sentence Structure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F257AC-8C82-402F-ACA1-69386A3BA19A}"/>
                </a:ext>
              </a:extLst>
            </p:cNvPr>
            <p:cNvSpPr/>
            <p:nvPr/>
          </p:nvSpPr>
          <p:spPr>
            <a:xfrm>
              <a:off x="7094763" y="3931961"/>
              <a:ext cx="2035629" cy="64113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____ is greater than ___.</a:t>
              </a:r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7D9ADE42-A47E-4915-A5E0-AD1F82C0B848}"/>
              </a:ext>
            </a:extLst>
          </p:cNvPr>
          <p:cNvSpPr txBox="1">
            <a:spLocks/>
          </p:cNvSpPr>
          <p:nvPr/>
        </p:nvSpPr>
        <p:spPr>
          <a:xfrm>
            <a:off x="698942" y="4349875"/>
            <a:ext cx="1510032" cy="6524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AU" sz="3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</a:t>
            </a:r>
            <a:r>
              <a:rPr lang="en-AU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AU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13AB4FE5-1B15-44E5-AA97-FB955EAA7CD7}"/>
              </a:ext>
            </a:extLst>
          </p:cNvPr>
          <p:cNvSpPr txBox="1">
            <a:spLocks/>
          </p:cNvSpPr>
          <p:nvPr/>
        </p:nvSpPr>
        <p:spPr>
          <a:xfrm>
            <a:off x="3740071" y="4349873"/>
            <a:ext cx="1510032" cy="6524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AU" sz="3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AU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  <a:endParaRPr lang="en-AU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E866FAD-50BB-4136-8572-C883EFC43071}"/>
              </a:ext>
            </a:extLst>
          </p:cNvPr>
          <p:cNvSpPr txBox="1">
            <a:spLocks/>
          </p:cNvSpPr>
          <p:nvPr/>
        </p:nvSpPr>
        <p:spPr>
          <a:xfrm>
            <a:off x="6781200" y="4349873"/>
            <a:ext cx="1510032" cy="6524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 </a:t>
            </a:r>
            <a:r>
              <a:rPr lang="en-AU" sz="3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</a:t>
            </a:r>
            <a:r>
              <a:rPr lang="en-AU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AU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47C18F8B-56C3-45E8-A04E-AAE8969EED3B}"/>
              </a:ext>
            </a:extLst>
          </p:cNvPr>
          <p:cNvSpPr txBox="1">
            <a:spLocks/>
          </p:cNvSpPr>
          <p:nvPr/>
        </p:nvSpPr>
        <p:spPr>
          <a:xfrm>
            <a:off x="9822329" y="4349873"/>
            <a:ext cx="1510032" cy="6524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 </a:t>
            </a:r>
            <a:r>
              <a:rPr lang="en-AU" sz="3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</a:t>
            </a:r>
            <a:r>
              <a:rPr lang="en-AU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25976" y="4868220"/>
            <a:ext cx="1823258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Whiteboards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28277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1" grpId="0"/>
      <p:bldP spid="22" grpId="0"/>
      <p:bldP spid="23" grpId="0"/>
      <p:bldP spid="34" grpId="0"/>
      <p:bldP spid="35" grpId="0"/>
      <p:bldP spid="36" grpId="0"/>
      <p:bldP spid="37" grpId="0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26A4EB-9FDD-45A2-A9D8-D1F21963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385" y="52444"/>
            <a:ext cx="1519290" cy="15192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0E5950-01A9-440D-A25A-3672CC29D06B}"/>
              </a:ext>
            </a:extLst>
          </p:cNvPr>
          <p:cNvSpPr txBox="1">
            <a:spLocks/>
          </p:cNvSpPr>
          <p:nvPr/>
        </p:nvSpPr>
        <p:spPr>
          <a:xfrm>
            <a:off x="157110" y="765823"/>
            <a:ext cx="11140670" cy="10040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>
                <a:latin typeface="+mn-lt"/>
                <a:cs typeface="Arial" panose="020B0604020202020204" pitchFamily="34" charset="0"/>
              </a:rPr>
              <a:t>Put these integers in ascending order.</a:t>
            </a:r>
          </a:p>
          <a:p>
            <a:endParaRPr lang="en-AU" sz="3200" b="1" dirty="0">
              <a:latin typeface="+mn-lt"/>
              <a:cs typeface="Arial" panose="020B0604020202020204" pitchFamily="34" charset="0"/>
            </a:endParaRPr>
          </a:p>
          <a:p>
            <a:r>
              <a:rPr lang="en-AU" sz="3200" b="1" dirty="0">
                <a:latin typeface="+mn-lt"/>
                <a:cs typeface="Arial" panose="020B0604020202020204" pitchFamily="34" charset="0"/>
              </a:rPr>
              <a:t>	3, -2, 5, 8, -3				-1, 4, 6, -6, -9, 7</a:t>
            </a:r>
          </a:p>
          <a:p>
            <a:endParaRPr lang="en-AU" sz="3200" b="1" dirty="0">
              <a:latin typeface="+mn-lt"/>
              <a:cs typeface="Arial" panose="020B0604020202020204" pitchFamily="34" charset="0"/>
            </a:endParaRPr>
          </a:p>
          <a:p>
            <a:endParaRPr lang="en-AU" sz="3200" b="1" dirty="0">
              <a:latin typeface="+mn-lt"/>
              <a:cs typeface="Arial" panose="020B0604020202020204" pitchFamily="34" charset="0"/>
            </a:endParaRPr>
          </a:p>
          <a:p>
            <a:endParaRPr lang="en-AU" sz="3200" b="1" dirty="0">
              <a:latin typeface="+mn-lt"/>
              <a:cs typeface="Arial" panose="020B0604020202020204" pitchFamily="34" charset="0"/>
            </a:endParaRPr>
          </a:p>
          <a:p>
            <a:r>
              <a:rPr lang="en-AU" sz="3200" b="1" dirty="0">
                <a:latin typeface="+mn-lt"/>
                <a:cs typeface="Arial" panose="020B0604020202020204" pitchFamily="34" charset="0"/>
              </a:rPr>
              <a:t>Put these integers in descending order.</a:t>
            </a:r>
          </a:p>
          <a:p>
            <a:endParaRPr lang="en-AU" sz="3200" b="1" dirty="0">
              <a:latin typeface="+mn-lt"/>
              <a:cs typeface="Arial" panose="020B0604020202020204" pitchFamily="34" charset="0"/>
            </a:endParaRPr>
          </a:p>
          <a:p>
            <a:r>
              <a:rPr lang="en-AU" sz="3200" b="1" dirty="0">
                <a:latin typeface="+mn-lt"/>
                <a:cs typeface="Arial" panose="020B0604020202020204" pitchFamily="34" charset="0"/>
              </a:rPr>
              <a:t>	7, -5, 8, -2, -1, 3, 5			2, -6, -5, -7, 1, 0, 5, -1</a:t>
            </a:r>
          </a:p>
          <a:p>
            <a:endParaRPr lang="en-AU" sz="3200" dirty="0">
              <a:latin typeface="+mn-lt"/>
              <a:cs typeface="Arial" panose="020B0604020202020204" pitchFamily="34" charset="0"/>
            </a:endParaRPr>
          </a:p>
          <a:p>
            <a:r>
              <a:rPr lang="en-AU" sz="3200" dirty="0">
                <a:latin typeface="+mn-lt"/>
                <a:cs typeface="Arial" panose="020B0604020202020204" pitchFamily="34" charset="0"/>
              </a:rPr>
              <a:t>	</a:t>
            </a:r>
          </a:p>
          <a:p>
            <a:endParaRPr lang="en-AU" sz="3200" dirty="0">
              <a:latin typeface="+mn-lt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3200" dirty="0">
              <a:latin typeface="+mn-lt"/>
              <a:cs typeface="Arial" panose="020B0604020202020204" pitchFamily="34" charset="0"/>
            </a:endParaRPr>
          </a:p>
          <a:p>
            <a:endParaRPr lang="en-AU" sz="32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B2A77C-D8CF-4321-922C-3BAF2430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671" y="5877127"/>
            <a:ext cx="5389331" cy="7498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7C1FB3-B02F-4836-9E30-61A72250A8D3}"/>
              </a:ext>
            </a:extLst>
          </p:cNvPr>
          <p:cNvSpPr txBox="1"/>
          <p:nvPr/>
        </p:nvSpPr>
        <p:spPr>
          <a:xfrm>
            <a:off x="1038406" y="2430820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>
                <a:solidFill>
                  <a:srgbClr val="C00000"/>
                </a:solidFill>
              </a:rPr>
              <a:t>-3, -2, 3, 5, 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52779A-8054-4F11-9130-8F74508455BB}"/>
              </a:ext>
            </a:extLst>
          </p:cNvPr>
          <p:cNvSpPr txBox="1"/>
          <p:nvPr/>
        </p:nvSpPr>
        <p:spPr>
          <a:xfrm>
            <a:off x="6499700" y="2430819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>
                <a:solidFill>
                  <a:srgbClr val="C00000"/>
                </a:solidFill>
              </a:rPr>
              <a:t>-9, -6, -1, 4, 6, 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934FC5-7700-4CEC-9383-A53E0767FF2E}"/>
              </a:ext>
            </a:extLst>
          </p:cNvPr>
          <p:cNvSpPr txBox="1"/>
          <p:nvPr/>
        </p:nvSpPr>
        <p:spPr>
          <a:xfrm>
            <a:off x="1038406" y="5064178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rgbClr val="C00000"/>
                </a:solidFill>
              </a:rPr>
              <a:t>8, 7, 5, 3, -1, -2, -5</a:t>
            </a:r>
            <a:endParaRPr lang="en-AU" sz="3200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B4869-4054-4F2D-9819-74AF7D2D54E9}"/>
              </a:ext>
            </a:extLst>
          </p:cNvPr>
          <p:cNvSpPr txBox="1"/>
          <p:nvPr/>
        </p:nvSpPr>
        <p:spPr>
          <a:xfrm>
            <a:off x="6499700" y="5064177"/>
            <a:ext cx="3743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rgbClr val="C00000"/>
                </a:solidFill>
              </a:rPr>
              <a:t>5, 2, 1, 0, -1, -5, -6, -7</a:t>
            </a:r>
            <a:endParaRPr lang="en-AU" sz="3200" b="1" dirty="0">
              <a:solidFill>
                <a:srgbClr val="C00000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4EDC19-00EC-4C2A-91E6-C867CAE8EFA2}"/>
              </a:ext>
            </a:extLst>
          </p:cNvPr>
          <p:cNvGrpSpPr/>
          <p:nvPr/>
        </p:nvGrpSpPr>
        <p:grpSpPr>
          <a:xfrm>
            <a:off x="9412298" y="11232"/>
            <a:ext cx="2779702" cy="1642354"/>
            <a:chOff x="660400" y="3602071"/>
            <a:chExt cx="2035629" cy="114411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11F5380-8504-447F-9F29-D6832A6EB402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225652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 smtClean="0">
                  <a:solidFill>
                    <a:schemeClr val="bg1"/>
                  </a:solidFill>
                </a:rPr>
                <a:t>VOCABULARY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B38442-9044-4234-80C8-660114140300}"/>
                </a:ext>
              </a:extLst>
            </p:cNvPr>
            <p:cNvSpPr/>
            <p:nvPr/>
          </p:nvSpPr>
          <p:spPr>
            <a:xfrm>
              <a:off x="660400" y="3827723"/>
              <a:ext cx="2035629" cy="91845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solidFill>
                    <a:schemeClr val="tx1"/>
                  </a:solidFill>
                </a:rPr>
                <a:t>Ascending </a:t>
              </a:r>
              <a:r>
                <a:rPr lang="en-AU" dirty="0">
                  <a:solidFill>
                    <a:schemeClr val="tx1"/>
                  </a:solidFill>
                </a:rPr>
                <a:t>means to order from </a:t>
              </a:r>
              <a:r>
                <a:rPr lang="en-AU" b="1" dirty="0">
                  <a:solidFill>
                    <a:schemeClr val="tx1"/>
                  </a:solidFill>
                </a:rPr>
                <a:t>smallest to largest. </a:t>
              </a:r>
              <a:endParaRPr lang="en-AU" b="1" dirty="0" smtClean="0">
                <a:solidFill>
                  <a:schemeClr val="tx1"/>
                </a:solidFill>
              </a:endParaRPr>
            </a:p>
            <a:p>
              <a:pPr algn="ctr"/>
              <a:endParaRPr lang="en-AU" sz="800" b="1" dirty="0">
                <a:solidFill>
                  <a:schemeClr val="tx1"/>
                </a:solidFill>
              </a:endParaRPr>
            </a:p>
            <a:p>
              <a:pPr algn="ctr"/>
              <a:r>
                <a:rPr lang="en-AU" b="1" dirty="0" smtClean="0">
                  <a:solidFill>
                    <a:schemeClr val="tx1"/>
                  </a:solidFill>
                </a:rPr>
                <a:t>Descending</a:t>
              </a:r>
              <a:r>
                <a:rPr lang="en-AU" dirty="0" smtClean="0">
                  <a:solidFill>
                    <a:schemeClr val="tx1"/>
                  </a:solidFill>
                </a:rPr>
                <a:t> </a:t>
              </a:r>
              <a:r>
                <a:rPr lang="en-AU" dirty="0">
                  <a:solidFill>
                    <a:schemeClr val="tx1"/>
                  </a:solidFill>
                </a:rPr>
                <a:t>means to order from </a:t>
              </a:r>
              <a:r>
                <a:rPr lang="en-AU" b="1" dirty="0">
                  <a:solidFill>
                    <a:schemeClr val="tx1"/>
                  </a:solidFill>
                </a:rPr>
                <a:t>largest to smallest. 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0C420EF-45B9-4308-AA44-EC5605802EBD}"/>
              </a:ext>
            </a:extLst>
          </p:cNvPr>
          <p:cNvSpPr txBox="1"/>
          <p:nvPr/>
        </p:nvSpPr>
        <p:spPr>
          <a:xfrm>
            <a:off x="0" y="-6605"/>
            <a:ext cx="3310182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</p:spTree>
    <p:extLst>
      <p:ext uri="{BB962C8B-B14F-4D97-AF65-F5344CB8AC3E}">
        <p14:creationId xmlns:p14="http://schemas.microsoft.com/office/powerpoint/2010/main" val="201094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6DA9F-00C8-410C-8786-19051C3DC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260" y="704190"/>
            <a:ext cx="11912218" cy="5904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Arrange the following in ascending order:</a:t>
            </a:r>
          </a:p>
          <a:p>
            <a:pPr marL="0" indent="0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sz="5400" dirty="0"/>
              <a:t>15, 0, -1, 5, -18, -9</a:t>
            </a:r>
          </a:p>
          <a:p>
            <a:pPr marL="0" indent="0">
              <a:buNone/>
            </a:pPr>
            <a:endParaRPr lang="en-AU" sz="2400" dirty="0"/>
          </a:p>
          <a:p>
            <a:pPr marL="457200" indent="-457200">
              <a:buAutoNum type="arabicParenR"/>
            </a:pPr>
            <a:endParaRPr lang="en-AU" sz="2400" dirty="0"/>
          </a:p>
          <a:p>
            <a:pPr marL="457200" indent="-457200">
              <a:buAutoNum type="arabicParenR"/>
            </a:pPr>
            <a:endParaRPr lang="en-A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7ADD8-8B23-4D7A-A9F1-F40AF78BD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703" y="3054063"/>
            <a:ext cx="5389331" cy="74987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C3E802B-1FF4-4239-B299-A2A4A0B9C063}"/>
              </a:ext>
            </a:extLst>
          </p:cNvPr>
          <p:cNvGrpSpPr/>
          <p:nvPr/>
        </p:nvGrpSpPr>
        <p:grpSpPr>
          <a:xfrm>
            <a:off x="10090251" y="0"/>
            <a:ext cx="2101749" cy="1551311"/>
            <a:chOff x="7094763" y="3602071"/>
            <a:chExt cx="2035630" cy="9710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86E3AD-C32E-4EB7-BD9F-9B5387FF2B88}"/>
                </a:ext>
              </a:extLst>
            </p:cNvPr>
            <p:cNvSpPr txBox="1"/>
            <p:nvPr/>
          </p:nvSpPr>
          <p:spPr>
            <a:xfrm>
              <a:off x="7094764" y="3602071"/>
              <a:ext cx="2035629" cy="307777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HINT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D32532-8AC1-4E00-B624-68833D32367C}"/>
                </a:ext>
              </a:extLst>
            </p:cNvPr>
            <p:cNvSpPr/>
            <p:nvPr/>
          </p:nvSpPr>
          <p:spPr>
            <a:xfrm>
              <a:off x="7094763" y="3931961"/>
              <a:ext cx="2035629" cy="64113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Picture or draw a number line to help you out!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5540992-49C5-4E30-9E9A-3C7762D7237A}"/>
              </a:ext>
            </a:extLst>
          </p:cNvPr>
          <p:cNvSpPr txBox="1"/>
          <p:nvPr/>
        </p:nvSpPr>
        <p:spPr>
          <a:xfrm>
            <a:off x="0" y="-6605"/>
            <a:ext cx="300974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05633" y="1186629"/>
            <a:ext cx="1823258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Whiteboards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291791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840C41-0D46-4AAE-A891-30B27B820A4A}"/>
              </a:ext>
            </a:extLst>
          </p:cNvPr>
          <p:cNvSpPr/>
          <p:nvPr/>
        </p:nvSpPr>
        <p:spPr>
          <a:xfrm>
            <a:off x="8309988" y="1796620"/>
            <a:ext cx="924127" cy="58477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B8830E-3515-4549-85F5-8E606AA7E395}"/>
              </a:ext>
            </a:extLst>
          </p:cNvPr>
          <p:cNvSpPr txBox="1"/>
          <p:nvPr/>
        </p:nvSpPr>
        <p:spPr>
          <a:xfrm>
            <a:off x="7496671" y="1774878"/>
            <a:ext cx="2945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25 </a:t>
            </a:r>
            <a:r>
              <a:rPr lang="en-AU" sz="3200" b="1" dirty="0">
                <a:solidFill>
                  <a:srgbClr val="C00000"/>
                </a:solidFill>
                <a:cs typeface="Arial" panose="020B0604020202020204" pitchFamily="34" charset="0"/>
              </a:rPr>
              <a:t>= </a:t>
            </a:r>
            <a:r>
              <a:rPr lang="en-AU" sz="32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5 </a:t>
            </a:r>
            <a:r>
              <a:rPr lang="en-AU" sz="3200" b="1" dirty="0">
                <a:solidFill>
                  <a:srgbClr val="C00000"/>
                </a:solidFill>
                <a:cs typeface="Arial" panose="020B0604020202020204" pitchFamily="34" charset="0"/>
              </a:rPr>
              <a:t>x </a:t>
            </a:r>
            <a:r>
              <a:rPr lang="en-AU" sz="32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5</a:t>
            </a:r>
            <a:endParaRPr lang="en-A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B6F5A6-FE25-4763-AFDE-28DDB58E6FDA}"/>
              </a:ext>
            </a:extLst>
          </p:cNvPr>
          <p:cNvSpPr txBox="1"/>
          <p:nvPr/>
        </p:nvSpPr>
        <p:spPr>
          <a:xfrm>
            <a:off x="7496671" y="2683564"/>
            <a:ext cx="3606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50 </a:t>
            </a:r>
            <a:r>
              <a:rPr lang="en-AU" sz="3200" b="1" dirty="0">
                <a:solidFill>
                  <a:srgbClr val="C00000"/>
                </a:solidFill>
                <a:cs typeface="Arial" panose="020B0604020202020204" pitchFamily="34" charset="0"/>
              </a:rPr>
              <a:t>= </a:t>
            </a:r>
            <a:r>
              <a:rPr lang="en-AU" sz="32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2 </a:t>
            </a:r>
            <a:r>
              <a:rPr lang="en-AU" sz="3200" b="1" dirty="0">
                <a:solidFill>
                  <a:srgbClr val="C00000"/>
                </a:solidFill>
                <a:cs typeface="Arial" panose="020B0604020202020204" pitchFamily="34" charset="0"/>
              </a:rPr>
              <a:t>x 5 x 5</a:t>
            </a:r>
            <a:endParaRPr lang="en-A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433679" y="938534"/>
            <a:ext cx="10108287" cy="5847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>
                <a:latin typeface="+mn-lt"/>
                <a:cs typeface="Arial" panose="020B0604020202020204" pitchFamily="34" charset="0"/>
              </a:rPr>
              <a:t>To find the HCF and LCM using factor trees: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BBB50-13B6-434D-A3C1-B36F981D7807}"/>
              </a:ext>
            </a:extLst>
          </p:cNvPr>
          <p:cNvSpPr txBox="1"/>
          <p:nvPr/>
        </p:nvSpPr>
        <p:spPr>
          <a:xfrm>
            <a:off x="5310190" y="1677012"/>
            <a:ext cx="1571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 smtClean="0">
                <a:cs typeface="Arial" panose="020B0604020202020204" pitchFamily="34" charset="0"/>
              </a:rPr>
              <a:t>25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2CA715-ADDF-4BFE-9C08-52BB4A71A513}"/>
              </a:ext>
            </a:extLst>
          </p:cNvPr>
          <p:cNvSpPr txBox="1"/>
          <p:nvPr/>
        </p:nvSpPr>
        <p:spPr>
          <a:xfrm>
            <a:off x="5593218" y="2602146"/>
            <a:ext cx="10055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 smtClean="0">
                <a:cs typeface="Arial" panose="020B0604020202020204" pitchFamily="34" charset="0"/>
              </a:rPr>
              <a:t>50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613917-2122-4596-A5C3-00BF78FA74DB}"/>
              </a:ext>
            </a:extLst>
          </p:cNvPr>
          <p:cNvSpPr txBox="1"/>
          <p:nvPr/>
        </p:nvSpPr>
        <p:spPr>
          <a:xfrm>
            <a:off x="118797" y="1677012"/>
            <a:ext cx="4576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b="1" dirty="0">
                <a:cs typeface="Arial" panose="020B0604020202020204" pitchFamily="34" charset="0"/>
              </a:rPr>
              <a:t>Draw a factor tree of both numbers.</a:t>
            </a:r>
            <a:endParaRPr lang="en-AU" sz="2800" dirty="0"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9EA567-540C-4579-B7A6-00287C9FB7B5}"/>
              </a:ext>
            </a:extLst>
          </p:cNvPr>
          <p:cNvSpPr txBox="1"/>
          <p:nvPr/>
        </p:nvSpPr>
        <p:spPr>
          <a:xfrm>
            <a:off x="118796" y="2572767"/>
            <a:ext cx="4659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AU" sz="2800" b="1" dirty="0">
                <a:cs typeface="Arial" panose="020B0604020202020204" pitchFamily="34" charset="0"/>
              </a:rPr>
              <a:t>Write the numbers in expanded form.</a:t>
            </a:r>
            <a:endParaRPr lang="en-AU" sz="2800" dirty="0"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EF5A5F-31A0-4E64-A916-203141E4D4A1}"/>
              </a:ext>
            </a:extLst>
          </p:cNvPr>
          <p:cNvSpPr txBox="1"/>
          <p:nvPr/>
        </p:nvSpPr>
        <p:spPr>
          <a:xfrm>
            <a:off x="118795" y="3533626"/>
            <a:ext cx="4877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AU" sz="2800" b="1" dirty="0">
                <a:cs typeface="Arial" panose="020B0604020202020204" pitchFamily="34" charset="0"/>
              </a:rPr>
              <a:t>Highlight the common numbers in the first list.</a:t>
            </a:r>
            <a:endParaRPr lang="en-AU" sz="2800" dirty="0"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597D11-AF2A-4E32-8ED2-DF359AF5C3E2}"/>
              </a:ext>
            </a:extLst>
          </p:cNvPr>
          <p:cNvSpPr txBox="1"/>
          <p:nvPr/>
        </p:nvSpPr>
        <p:spPr>
          <a:xfrm>
            <a:off x="115010" y="4498324"/>
            <a:ext cx="5347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AU" sz="2800" b="1" dirty="0">
                <a:cs typeface="Arial" panose="020B0604020202020204" pitchFamily="34" charset="0"/>
              </a:rPr>
              <a:t>Multiply the highlighted numbers to find the HCF.</a:t>
            </a:r>
            <a:endParaRPr lang="en-AU" sz="2800" dirty="0"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7693C6-C1CB-4C1F-91FA-957463D43187}"/>
              </a:ext>
            </a:extLst>
          </p:cNvPr>
          <p:cNvSpPr txBox="1"/>
          <p:nvPr/>
        </p:nvSpPr>
        <p:spPr>
          <a:xfrm>
            <a:off x="115009" y="5400831"/>
            <a:ext cx="5347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AU" sz="2800" b="1" dirty="0">
                <a:cs typeface="Arial" panose="020B0604020202020204" pitchFamily="34" charset="0"/>
              </a:rPr>
              <a:t>Multiply the second number with the leftover numbers from the first to find the LCM.</a:t>
            </a:r>
            <a:endParaRPr lang="en-AU" sz="2800" dirty="0"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906449-9F57-41BA-8CC8-E54CF6247A96}"/>
              </a:ext>
            </a:extLst>
          </p:cNvPr>
          <p:cNvSpPr txBox="1"/>
          <p:nvPr/>
        </p:nvSpPr>
        <p:spPr>
          <a:xfrm>
            <a:off x="5819258" y="3862895"/>
            <a:ext cx="3082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rgbClr val="C00000"/>
                </a:solidFill>
                <a:cs typeface="Arial" panose="020B0604020202020204" pitchFamily="34" charset="0"/>
              </a:rPr>
              <a:t>HCF of </a:t>
            </a:r>
            <a:r>
              <a:rPr lang="en-AU" sz="32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25 </a:t>
            </a:r>
            <a:r>
              <a:rPr lang="en-AU" sz="3200" b="1" dirty="0">
                <a:solidFill>
                  <a:srgbClr val="C00000"/>
                </a:solidFill>
                <a:cs typeface="Arial" panose="020B0604020202020204" pitchFamily="34" charset="0"/>
              </a:rPr>
              <a:t>and </a:t>
            </a:r>
            <a:r>
              <a:rPr lang="en-AU" sz="32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50</a:t>
            </a:r>
            <a:endParaRPr lang="en-A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D3C961-C82A-418B-A28D-B38656A5B9DB}"/>
              </a:ext>
            </a:extLst>
          </p:cNvPr>
          <p:cNvSpPr txBox="1"/>
          <p:nvPr/>
        </p:nvSpPr>
        <p:spPr>
          <a:xfrm>
            <a:off x="8901337" y="3862895"/>
            <a:ext cx="1770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rgbClr val="C00000"/>
                </a:solidFill>
                <a:cs typeface="Arial" panose="020B0604020202020204" pitchFamily="34" charset="0"/>
              </a:rPr>
              <a:t>= 5 x 5</a:t>
            </a:r>
            <a:endParaRPr lang="en-A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480366-D251-4B0E-AA34-9F8BA8A567AE}"/>
              </a:ext>
            </a:extLst>
          </p:cNvPr>
          <p:cNvSpPr txBox="1"/>
          <p:nvPr/>
        </p:nvSpPr>
        <p:spPr>
          <a:xfrm>
            <a:off x="8901336" y="4357782"/>
            <a:ext cx="1770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rgbClr val="C00000"/>
                </a:solidFill>
                <a:cs typeface="Arial" panose="020B0604020202020204" pitchFamily="34" charset="0"/>
              </a:rPr>
              <a:t>= 25</a:t>
            </a:r>
            <a:endParaRPr lang="en-A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A349EE-48EB-44C2-AED8-465EEB79461A}"/>
              </a:ext>
            </a:extLst>
          </p:cNvPr>
          <p:cNvSpPr txBox="1"/>
          <p:nvPr/>
        </p:nvSpPr>
        <p:spPr>
          <a:xfrm>
            <a:off x="5749046" y="5040696"/>
            <a:ext cx="3152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rgbClr val="C00000"/>
                </a:solidFill>
                <a:cs typeface="Arial" panose="020B0604020202020204" pitchFamily="34" charset="0"/>
              </a:rPr>
              <a:t>LCM of </a:t>
            </a:r>
            <a:r>
              <a:rPr lang="en-AU" sz="32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25 </a:t>
            </a:r>
            <a:r>
              <a:rPr lang="en-AU" sz="3200" b="1" dirty="0">
                <a:solidFill>
                  <a:srgbClr val="C00000"/>
                </a:solidFill>
                <a:cs typeface="Arial" panose="020B0604020202020204" pitchFamily="34" charset="0"/>
              </a:rPr>
              <a:t>and </a:t>
            </a:r>
            <a:r>
              <a:rPr lang="en-AU" sz="32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50  </a:t>
            </a:r>
            <a:endParaRPr lang="en-A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171334-C9F3-4939-89C5-8A2A11A9A11F}"/>
              </a:ext>
            </a:extLst>
          </p:cNvPr>
          <p:cNvSpPr txBox="1"/>
          <p:nvPr/>
        </p:nvSpPr>
        <p:spPr>
          <a:xfrm>
            <a:off x="8901338" y="5040696"/>
            <a:ext cx="1541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rgbClr val="C00000"/>
                </a:solidFill>
                <a:cs typeface="Arial" panose="020B0604020202020204" pitchFamily="34" charset="0"/>
              </a:rPr>
              <a:t>= </a:t>
            </a:r>
            <a:r>
              <a:rPr lang="en-AU" sz="32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50</a:t>
            </a:r>
            <a:endParaRPr lang="en-AU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153FD7-F1C3-42D1-B093-DC08F3832BED}"/>
              </a:ext>
            </a:extLst>
          </p:cNvPr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D7B4AD2-A4E2-4700-B552-613CCE2C0966}"/>
              </a:ext>
            </a:extLst>
          </p:cNvPr>
          <p:cNvGrpSpPr/>
          <p:nvPr/>
        </p:nvGrpSpPr>
        <p:grpSpPr>
          <a:xfrm>
            <a:off x="9786538" y="25891"/>
            <a:ext cx="2349422" cy="1267122"/>
            <a:chOff x="1378358" y="3602071"/>
            <a:chExt cx="1317672" cy="126712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BAC90B-1C49-443B-8C8B-55AB70767C0E}"/>
                </a:ext>
              </a:extLst>
            </p:cNvPr>
            <p:cNvSpPr txBox="1"/>
            <p:nvPr/>
          </p:nvSpPr>
          <p:spPr>
            <a:xfrm>
              <a:off x="1378358" y="3602071"/>
              <a:ext cx="1317672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 smtClean="0">
                  <a:solidFill>
                    <a:schemeClr val="bg1"/>
                  </a:solidFill>
                </a:rPr>
                <a:t>CFU 1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EC62C2-B842-4458-8589-0BDD867DAD5B}"/>
                </a:ext>
              </a:extLst>
            </p:cNvPr>
            <p:cNvSpPr/>
            <p:nvPr/>
          </p:nvSpPr>
          <p:spPr>
            <a:xfrm>
              <a:off x="1378358" y="3931961"/>
              <a:ext cx="1317670" cy="937232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How do we find the HCF using this method? (Step 3)</a:t>
              </a:r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D7B4AD2-A4E2-4700-B552-613CCE2C0966}"/>
              </a:ext>
            </a:extLst>
          </p:cNvPr>
          <p:cNvGrpSpPr/>
          <p:nvPr/>
        </p:nvGrpSpPr>
        <p:grpSpPr>
          <a:xfrm>
            <a:off x="7437116" y="22708"/>
            <a:ext cx="2349422" cy="1267122"/>
            <a:chOff x="1378358" y="3602071"/>
            <a:chExt cx="1317672" cy="126712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BAC90B-1C49-443B-8C8B-55AB70767C0E}"/>
                </a:ext>
              </a:extLst>
            </p:cNvPr>
            <p:cNvSpPr txBox="1"/>
            <p:nvPr/>
          </p:nvSpPr>
          <p:spPr>
            <a:xfrm>
              <a:off x="1378358" y="3602071"/>
              <a:ext cx="1317672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 smtClean="0">
                  <a:solidFill>
                    <a:schemeClr val="bg1"/>
                  </a:solidFill>
                </a:rPr>
                <a:t>CFU 2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EC62C2-B842-4458-8589-0BDD867DAD5B}"/>
                </a:ext>
              </a:extLst>
            </p:cNvPr>
            <p:cNvSpPr/>
            <p:nvPr/>
          </p:nvSpPr>
          <p:spPr>
            <a:xfrm>
              <a:off x="1378358" y="3931961"/>
              <a:ext cx="1317670" cy="937232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How do we find the LCM using this method? (Step 4)</a:t>
              </a:r>
              <a:endParaRPr lang="en-AU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4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6" grpId="0"/>
      <p:bldP spid="24" grpId="0"/>
      <p:bldP spid="25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6DA9F-00C8-410C-8786-19051C3DC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260" y="704190"/>
            <a:ext cx="11912218" cy="5904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Arrange the following in descending order:</a:t>
            </a:r>
          </a:p>
          <a:p>
            <a:pPr marL="0" indent="0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sz="5400" dirty="0"/>
              <a:t>22, -12, -5, -20, 11, 6</a:t>
            </a:r>
          </a:p>
          <a:p>
            <a:pPr marL="0" indent="0">
              <a:buNone/>
            </a:pPr>
            <a:endParaRPr lang="en-AU" sz="2400" dirty="0"/>
          </a:p>
          <a:p>
            <a:pPr marL="457200" indent="-457200">
              <a:buAutoNum type="arabicParenR"/>
            </a:pPr>
            <a:endParaRPr lang="en-AU" sz="2400" dirty="0"/>
          </a:p>
          <a:p>
            <a:pPr marL="457200" indent="-457200">
              <a:buAutoNum type="arabicParenR"/>
            </a:pPr>
            <a:endParaRPr lang="en-A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7ADD8-8B23-4D7A-A9F1-F40AF78BD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334" y="3281581"/>
            <a:ext cx="5389331" cy="74987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C3E802B-1FF4-4239-B299-A2A4A0B9C063}"/>
              </a:ext>
            </a:extLst>
          </p:cNvPr>
          <p:cNvGrpSpPr/>
          <p:nvPr/>
        </p:nvGrpSpPr>
        <p:grpSpPr>
          <a:xfrm>
            <a:off x="10090251" y="0"/>
            <a:ext cx="2101749" cy="1551311"/>
            <a:chOff x="7094763" y="3602071"/>
            <a:chExt cx="2035630" cy="9710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86E3AD-C32E-4EB7-BD9F-9B5387FF2B88}"/>
                </a:ext>
              </a:extLst>
            </p:cNvPr>
            <p:cNvSpPr txBox="1"/>
            <p:nvPr/>
          </p:nvSpPr>
          <p:spPr>
            <a:xfrm>
              <a:off x="7094764" y="3602071"/>
              <a:ext cx="2035629" cy="307777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HINT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D32532-8AC1-4E00-B624-68833D32367C}"/>
                </a:ext>
              </a:extLst>
            </p:cNvPr>
            <p:cNvSpPr/>
            <p:nvPr/>
          </p:nvSpPr>
          <p:spPr>
            <a:xfrm>
              <a:off x="7094763" y="3931961"/>
              <a:ext cx="2035629" cy="64113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Picture or draw a number line to help you out!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5540992-49C5-4E30-9E9A-3C7762D7237A}"/>
              </a:ext>
            </a:extLst>
          </p:cNvPr>
          <p:cNvSpPr txBox="1"/>
          <p:nvPr/>
        </p:nvSpPr>
        <p:spPr>
          <a:xfrm>
            <a:off x="0" y="-6605"/>
            <a:ext cx="3009740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</p:spTree>
    <p:extLst>
      <p:ext uri="{BB962C8B-B14F-4D97-AF65-F5344CB8AC3E}">
        <p14:creationId xmlns:p14="http://schemas.microsoft.com/office/powerpoint/2010/main" val="31818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7778" y="2027029"/>
            <a:ext cx="1059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/>
              <a:t>I will compare integers</a:t>
            </a:r>
            <a:r>
              <a:rPr lang="en-AU" sz="3600" b="1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778" y="1250855"/>
            <a:ext cx="6762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Lesson Objectives: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4AD6CD-2DC4-4B5D-AD09-1A8D829939F5}"/>
              </a:ext>
            </a:extLst>
          </p:cNvPr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EC25B51-5C6C-4C99-A581-743B79CF847B}"/>
              </a:ext>
            </a:extLst>
          </p:cNvPr>
          <p:cNvSpPr txBox="1">
            <a:spLocks/>
          </p:cNvSpPr>
          <p:nvPr/>
        </p:nvSpPr>
        <p:spPr>
          <a:xfrm>
            <a:off x="2434620" y="-88976"/>
            <a:ext cx="96025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b="1" dirty="0">
                <a:latin typeface="+mn-lt"/>
              </a:rPr>
              <a:t>What have we learnt today?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0E3145-0914-46BA-9A3F-ECC8B9147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463" y="3089710"/>
            <a:ext cx="5677661" cy="360636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1598B37-5A86-49F6-9CD0-BBE5EE7809A5}"/>
              </a:ext>
            </a:extLst>
          </p:cNvPr>
          <p:cNvSpPr txBox="1">
            <a:spLocks/>
          </p:cNvSpPr>
          <p:nvPr/>
        </p:nvSpPr>
        <p:spPr>
          <a:xfrm>
            <a:off x="519968" y="2989888"/>
            <a:ext cx="5151804" cy="212629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How do you remember greater than and less than symbols?</a:t>
            </a:r>
          </a:p>
          <a:p>
            <a:pPr algn="ctr"/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AU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greedy crocodile always eats the bigger number.</a:t>
            </a:r>
            <a:endParaRPr lang="en-AU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9F22B-55C5-4834-A232-B76971F7A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2" y="4958261"/>
            <a:ext cx="3880336" cy="169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8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A8D08E-840A-4ABF-BDB3-968EFCCE1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348" y="791955"/>
            <a:ext cx="11738113" cy="5887141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Open your textbooks to:</a:t>
            </a:r>
            <a:endParaRPr lang="en-AU" dirty="0"/>
          </a:p>
          <a:p>
            <a:pPr marL="0" indent="0">
              <a:buNone/>
            </a:pPr>
            <a:r>
              <a:rPr lang="en-AU" b="1" dirty="0"/>
              <a:t>Chapter</a:t>
            </a:r>
            <a:r>
              <a:rPr lang="en-AU" dirty="0"/>
              <a:t> </a:t>
            </a:r>
            <a:r>
              <a:rPr lang="en-AU" dirty="0" smtClean="0"/>
              <a:t>2.4 </a:t>
            </a:r>
            <a:endParaRPr lang="en-AU" dirty="0"/>
          </a:p>
          <a:p>
            <a:pPr marL="0" indent="0">
              <a:buNone/>
            </a:pPr>
            <a:r>
              <a:rPr lang="en-AU" b="1" dirty="0"/>
              <a:t>Questions: </a:t>
            </a:r>
            <a:r>
              <a:rPr lang="en-AU" dirty="0" smtClean="0"/>
              <a:t>1-7</a:t>
            </a:r>
            <a:endParaRPr lang="en-AU" b="1" dirty="0"/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0C1DE274-75E8-4178-AF08-49F3C0182597}"/>
              </a:ext>
            </a:extLst>
          </p:cNvPr>
          <p:cNvSpPr txBox="1">
            <a:spLocks/>
          </p:cNvSpPr>
          <p:nvPr/>
        </p:nvSpPr>
        <p:spPr>
          <a:xfrm>
            <a:off x="7133193" y="197964"/>
            <a:ext cx="4598366" cy="490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b="1" dirty="0"/>
              <a:t>Mathematics Page Layout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5975EB-6091-42EA-BFE3-72460378C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94" y="2302057"/>
            <a:ext cx="3554706" cy="45100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24C62-EECE-4C3B-93F2-AB10B845F190}"/>
              </a:ext>
            </a:extLst>
          </p:cNvPr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2A0945-420F-49DC-8F2A-6BDF186E9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193" y="770894"/>
            <a:ext cx="4598366" cy="59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3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840C41-0D46-4AAE-A891-30B27B820A4A}"/>
              </a:ext>
            </a:extLst>
          </p:cNvPr>
          <p:cNvSpPr/>
          <p:nvPr/>
        </p:nvSpPr>
        <p:spPr>
          <a:xfrm>
            <a:off x="8901337" y="1770991"/>
            <a:ext cx="1157064" cy="58477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B8830E-3515-4549-85F5-8E606AA7E395}"/>
              </a:ext>
            </a:extLst>
          </p:cNvPr>
          <p:cNvSpPr txBox="1"/>
          <p:nvPr/>
        </p:nvSpPr>
        <p:spPr>
          <a:xfrm>
            <a:off x="7496670" y="1767959"/>
            <a:ext cx="3417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99 </a:t>
            </a:r>
            <a:r>
              <a:rPr lang="en-AU" sz="3200" b="1" dirty="0">
                <a:solidFill>
                  <a:srgbClr val="C00000"/>
                </a:solidFill>
                <a:cs typeface="Arial" panose="020B0604020202020204" pitchFamily="34" charset="0"/>
              </a:rPr>
              <a:t>= </a:t>
            </a:r>
            <a:r>
              <a:rPr lang="en-AU" sz="32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3 </a:t>
            </a:r>
            <a:r>
              <a:rPr lang="en-AU" sz="3200" b="1" dirty="0">
                <a:solidFill>
                  <a:srgbClr val="C00000"/>
                </a:solidFill>
                <a:cs typeface="Arial" panose="020B0604020202020204" pitchFamily="34" charset="0"/>
              </a:rPr>
              <a:t>x </a:t>
            </a:r>
            <a:r>
              <a:rPr lang="en-AU" sz="32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3 </a:t>
            </a:r>
            <a:r>
              <a:rPr lang="en-AU" sz="3200" b="1" dirty="0">
                <a:solidFill>
                  <a:srgbClr val="C00000"/>
                </a:solidFill>
                <a:cs typeface="Arial" panose="020B0604020202020204" pitchFamily="34" charset="0"/>
              </a:rPr>
              <a:t>x </a:t>
            </a:r>
            <a:r>
              <a:rPr lang="en-AU" sz="32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11</a:t>
            </a:r>
            <a:endParaRPr lang="en-A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B6F5A6-FE25-4763-AFDE-28DDB58E6FDA}"/>
              </a:ext>
            </a:extLst>
          </p:cNvPr>
          <p:cNvSpPr txBox="1"/>
          <p:nvPr/>
        </p:nvSpPr>
        <p:spPr>
          <a:xfrm>
            <a:off x="7496671" y="2683564"/>
            <a:ext cx="4322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66 = 2 x 3 </a:t>
            </a:r>
            <a:r>
              <a:rPr lang="en-AU" sz="3200" b="1" dirty="0">
                <a:solidFill>
                  <a:srgbClr val="C00000"/>
                </a:solidFill>
                <a:cs typeface="Arial" panose="020B0604020202020204" pitchFamily="34" charset="0"/>
              </a:rPr>
              <a:t>x </a:t>
            </a:r>
            <a:r>
              <a:rPr lang="en-AU" sz="32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11</a:t>
            </a:r>
            <a:endParaRPr lang="en-AU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433679" y="938534"/>
            <a:ext cx="10108287" cy="5847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>
                <a:latin typeface="+mn-lt"/>
                <a:cs typeface="Arial" panose="020B0604020202020204" pitchFamily="34" charset="0"/>
              </a:rPr>
              <a:t>To find the HCF and LCM using factor trees: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BBB50-13B6-434D-A3C1-B36F981D7807}"/>
              </a:ext>
            </a:extLst>
          </p:cNvPr>
          <p:cNvSpPr txBox="1"/>
          <p:nvPr/>
        </p:nvSpPr>
        <p:spPr>
          <a:xfrm>
            <a:off x="5310190" y="1677012"/>
            <a:ext cx="1571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 smtClean="0">
                <a:cs typeface="Arial" panose="020B0604020202020204" pitchFamily="34" charset="0"/>
              </a:rPr>
              <a:t>99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2CA715-ADDF-4BFE-9C08-52BB4A71A513}"/>
              </a:ext>
            </a:extLst>
          </p:cNvPr>
          <p:cNvSpPr txBox="1"/>
          <p:nvPr/>
        </p:nvSpPr>
        <p:spPr>
          <a:xfrm>
            <a:off x="5518468" y="2602146"/>
            <a:ext cx="1080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 smtClean="0">
                <a:cs typeface="Arial" panose="020B0604020202020204" pitchFamily="34" charset="0"/>
              </a:rPr>
              <a:t>66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613917-2122-4596-A5C3-00BF78FA74DB}"/>
              </a:ext>
            </a:extLst>
          </p:cNvPr>
          <p:cNvSpPr txBox="1"/>
          <p:nvPr/>
        </p:nvSpPr>
        <p:spPr>
          <a:xfrm>
            <a:off x="118797" y="1677012"/>
            <a:ext cx="4576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b="1" dirty="0">
                <a:cs typeface="Arial" panose="020B0604020202020204" pitchFamily="34" charset="0"/>
              </a:rPr>
              <a:t>Draw a factor tree of both numbers.</a:t>
            </a:r>
            <a:endParaRPr lang="en-AU" sz="2800" dirty="0"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9EA567-540C-4579-B7A6-00287C9FB7B5}"/>
              </a:ext>
            </a:extLst>
          </p:cNvPr>
          <p:cNvSpPr txBox="1"/>
          <p:nvPr/>
        </p:nvSpPr>
        <p:spPr>
          <a:xfrm>
            <a:off x="118796" y="2572767"/>
            <a:ext cx="4659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AU" sz="2800" b="1" dirty="0">
                <a:cs typeface="Arial" panose="020B0604020202020204" pitchFamily="34" charset="0"/>
              </a:rPr>
              <a:t>Write the numbers in expanded form.</a:t>
            </a:r>
            <a:endParaRPr lang="en-AU" sz="2800" dirty="0"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EF5A5F-31A0-4E64-A916-203141E4D4A1}"/>
              </a:ext>
            </a:extLst>
          </p:cNvPr>
          <p:cNvSpPr txBox="1"/>
          <p:nvPr/>
        </p:nvSpPr>
        <p:spPr>
          <a:xfrm>
            <a:off x="118795" y="3533626"/>
            <a:ext cx="4877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AU" sz="2800" b="1" dirty="0">
                <a:cs typeface="Arial" panose="020B0604020202020204" pitchFamily="34" charset="0"/>
              </a:rPr>
              <a:t>Highlight the common numbers in the first list.</a:t>
            </a:r>
            <a:endParaRPr lang="en-AU" sz="2800" dirty="0"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597D11-AF2A-4E32-8ED2-DF359AF5C3E2}"/>
              </a:ext>
            </a:extLst>
          </p:cNvPr>
          <p:cNvSpPr txBox="1"/>
          <p:nvPr/>
        </p:nvSpPr>
        <p:spPr>
          <a:xfrm>
            <a:off x="115010" y="4498324"/>
            <a:ext cx="5347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AU" sz="2800" b="1" dirty="0">
                <a:cs typeface="Arial" panose="020B0604020202020204" pitchFamily="34" charset="0"/>
              </a:rPr>
              <a:t>Multiply the highlighted numbers to find the HCF.</a:t>
            </a:r>
            <a:endParaRPr lang="en-AU" sz="2800" dirty="0"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7693C6-C1CB-4C1F-91FA-957463D43187}"/>
              </a:ext>
            </a:extLst>
          </p:cNvPr>
          <p:cNvSpPr txBox="1"/>
          <p:nvPr/>
        </p:nvSpPr>
        <p:spPr>
          <a:xfrm>
            <a:off x="115009" y="5400831"/>
            <a:ext cx="5347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AU" sz="2800" b="1" dirty="0">
                <a:cs typeface="Arial" panose="020B0604020202020204" pitchFamily="34" charset="0"/>
              </a:rPr>
              <a:t>Multiply the second number with the leftover numbers from the first to find the LCM.</a:t>
            </a:r>
            <a:endParaRPr lang="en-AU" sz="2800" dirty="0"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153FD7-F1C3-42D1-B093-DC08F3832BED}"/>
              </a:ext>
            </a:extLst>
          </p:cNvPr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D7B4AD2-A4E2-4700-B552-613CCE2C0966}"/>
              </a:ext>
            </a:extLst>
          </p:cNvPr>
          <p:cNvGrpSpPr/>
          <p:nvPr/>
        </p:nvGrpSpPr>
        <p:grpSpPr>
          <a:xfrm>
            <a:off x="9842579" y="0"/>
            <a:ext cx="2349422" cy="1267122"/>
            <a:chOff x="1378358" y="3602071"/>
            <a:chExt cx="1317672" cy="126712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BAC90B-1C49-443B-8C8B-55AB70767C0E}"/>
                </a:ext>
              </a:extLst>
            </p:cNvPr>
            <p:cNvSpPr txBox="1"/>
            <p:nvPr/>
          </p:nvSpPr>
          <p:spPr>
            <a:xfrm>
              <a:off x="1378358" y="3602071"/>
              <a:ext cx="1317672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 smtClean="0">
                  <a:solidFill>
                    <a:schemeClr val="bg1"/>
                  </a:solidFill>
                </a:rPr>
                <a:t>CFU 1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EC62C2-B842-4458-8589-0BDD867DAD5B}"/>
                </a:ext>
              </a:extLst>
            </p:cNvPr>
            <p:cNvSpPr/>
            <p:nvPr/>
          </p:nvSpPr>
          <p:spPr>
            <a:xfrm>
              <a:off x="1378358" y="3931961"/>
              <a:ext cx="1317670" cy="937232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How do we find the HCF using this method? (Step 3)</a:t>
              </a:r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D7B4AD2-A4E2-4700-B552-613CCE2C0966}"/>
              </a:ext>
            </a:extLst>
          </p:cNvPr>
          <p:cNvGrpSpPr/>
          <p:nvPr/>
        </p:nvGrpSpPr>
        <p:grpSpPr>
          <a:xfrm>
            <a:off x="7493157" y="27801"/>
            <a:ext cx="2349422" cy="1267122"/>
            <a:chOff x="1378358" y="3602071"/>
            <a:chExt cx="1317672" cy="126712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BAC90B-1C49-443B-8C8B-55AB70767C0E}"/>
                </a:ext>
              </a:extLst>
            </p:cNvPr>
            <p:cNvSpPr txBox="1"/>
            <p:nvPr/>
          </p:nvSpPr>
          <p:spPr>
            <a:xfrm>
              <a:off x="1378358" y="3602071"/>
              <a:ext cx="1317672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 smtClean="0">
                  <a:solidFill>
                    <a:schemeClr val="bg1"/>
                  </a:solidFill>
                </a:rPr>
                <a:t>CFU 2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EEC62C2-B842-4458-8589-0BDD867DAD5B}"/>
                </a:ext>
              </a:extLst>
            </p:cNvPr>
            <p:cNvSpPr/>
            <p:nvPr/>
          </p:nvSpPr>
          <p:spPr>
            <a:xfrm>
              <a:off x="1378358" y="3931961"/>
              <a:ext cx="1317670" cy="937232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How do we find the LCM using this method? (Step 4)</a:t>
              </a:r>
              <a:endParaRPr lang="en-AU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938590" y="3308378"/>
            <a:ext cx="1823258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Whiteboards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22504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6" grpId="0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33679" y="938534"/>
            <a:ext cx="10108287" cy="5847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>
                <a:latin typeface="+mn-lt"/>
                <a:cs typeface="Arial" panose="020B0604020202020204" pitchFamily="34" charset="0"/>
              </a:rPr>
              <a:t>To find the HCF and LCM using factor trees: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BBB50-13B6-434D-A3C1-B36F981D7807}"/>
              </a:ext>
            </a:extLst>
          </p:cNvPr>
          <p:cNvSpPr txBox="1"/>
          <p:nvPr/>
        </p:nvSpPr>
        <p:spPr>
          <a:xfrm>
            <a:off x="5310190" y="1677012"/>
            <a:ext cx="1571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 smtClean="0">
                <a:cs typeface="Arial" panose="020B0604020202020204" pitchFamily="34" charset="0"/>
              </a:rPr>
              <a:t>52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2CA715-ADDF-4BFE-9C08-52BB4A71A513}"/>
              </a:ext>
            </a:extLst>
          </p:cNvPr>
          <p:cNvSpPr txBox="1"/>
          <p:nvPr/>
        </p:nvSpPr>
        <p:spPr>
          <a:xfrm>
            <a:off x="5593218" y="2602146"/>
            <a:ext cx="10055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 smtClean="0">
                <a:cs typeface="Arial" panose="020B0604020202020204" pitchFamily="34" charset="0"/>
              </a:rPr>
              <a:t>32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613917-2122-4596-A5C3-00BF78FA74DB}"/>
              </a:ext>
            </a:extLst>
          </p:cNvPr>
          <p:cNvSpPr txBox="1"/>
          <p:nvPr/>
        </p:nvSpPr>
        <p:spPr>
          <a:xfrm>
            <a:off x="118797" y="1677012"/>
            <a:ext cx="4576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b="1" dirty="0">
                <a:cs typeface="Arial" panose="020B0604020202020204" pitchFamily="34" charset="0"/>
              </a:rPr>
              <a:t>Draw a factor tree of both numbers.</a:t>
            </a:r>
            <a:endParaRPr lang="en-AU" sz="2800" dirty="0"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9EA567-540C-4579-B7A6-00287C9FB7B5}"/>
              </a:ext>
            </a:extLst>
          </p:cNvPr>
          <p:cNvSpPr txBox="1"/>
          <p:nvPr/>
        </p:nvSpPr>
        <p:spPr>
          <a:xfrm>
            <a:off x="118796" y="2572767"/>
            <a:ext cx="4659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AU" sz="2800" b="1" dirty="0">
                <a:cs typeface="Arial" panose="020B0604020202020204" pitchFamily="34" charset="0"/>
              </a:rPr>
              <a:t>Write the numbers in expanded form.</a:t>
            </a:r>
            <a:endParaRPr lang="en-AU" sz="2800" dirty="0"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EF5A5F-31A0-4E64-A916-203141E4D4A1}"/>
              </a:ext>
            </a:extLst>
          </p:cNvPr>
          <p:cNvSpPr txBox="1"/>
          <p:nvPr/>
        </p:nvSpPr>
        <p:spPr>
          <a:xfrm>
            <a:off x="118795" y="3533626"/>
            <a:ext cx="4877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AU" sz="2800" b="1" dirty="0">
                <a:cs typeface="Arial" panose="020B0604020202020204" pitchFamily="34" charset="0"/>
              </a:rPr>
              <a:t>Highlight the common numbers in the first list.</a:t>
            </a:r>
            <a:endParaRPr lang="en-AU" sz="2800" dirty="0"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597D11-AF2A-4E32-8ED2-DF359AF5C3E2}"/>
              </a:ext>
            </a:extLst>
          </p:cNvPr>
          <p:cNvSpPr txBox="1"/>
          <p:nvPr/>
        </p:nvSpPr>
        <p:spPr>
          <a:xfrm>
            <a:off x="115010" y="4498324"/>
            <a:ext cx="5347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AU" sz="2800" b="1" dirty="0">
                <a:cs typeface="Arial" panose="020B0604020202020204" pitchFamily="34" charset="0"/>
              </a:rPr>
              <a:t>Multiply the highlighted numbers to find the HCF.</a:t>
            </a:r>
            <a:endParaRPr lang="en-AU" sz="2800" dirty="0"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7693C6-C1CB-4C1F-91FA-957463D43187}"/>
              </a:ext>
            </a:extLst>
          </p:cNvPr>
          <p:cNvSpPr txBox="1"/>
          <p:nvPr/>
        </p:nvSpPr>
        <p:spPr>
          <a:xfrm>
            <a:off x="115009" y="5400831"/>
            <a:ext cx="5347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AU" sz="2800" b="1" dirty="0">
                <a:cs typeface="Arial" panose="020B0604020202020204" pitchFamily="34" charset="0"/>
              </a:rPr>
              <a:t>Multiply the second number with the leftover numbers from the first to find the LCM.</a:t>
            </a:r>
            <a:endParaRPr lang="en-AU" sz="2800" dirty="0"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153FD7-F1C3-42D1-B093-DC08F3832BED}"/>
              </a:ext>
            </a:extLst>
          </p:cNvPr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D7B4AD2-A4E2-4700-B552-613CCE2C0966}"/>
              </a:ext>
            </a:extLst>
          </p:cNvPr>
          <p:cNvGrpSpPr/>
          <p:nvPr/>
        </p:nvGrpSpPr>
        <p:grpSpPr>
          <a:xfrm>
            <a:off x="9842579" y="0"/>
            <a:ext cx="2349422" cy="1267122"/>
            <a:chOff x="1378358" y="3602071"/>
            <a:chExt cx="1317672" cy="126712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BAC90B-1C49-443B-8C8B-55AB70767C0E}"/>
                </a:ext>
              </a:extLst>
            </p:cNvPr>
            <p:cNvSpPr txBox="1"/>
            <p:nvPr/>
          </p:nvSpPr>
          <p:spPr>
            <a:xfrm>
              <a:off x="1378358" y="3602071"/>
              <a:ext cx="1317672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 smtClean="0">
                  <a:solidFill>
                    <a:schemeClr val="bg1"/>
                  </a:solidFill>
                </a:rPr>
                <a:t>CFU 1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EC62C2-B842-4458-8589-0BDD867DAD5B}"/>
                </a:ext>
              </a:extLst>
            </p:cNvPr>
            <p:cNvSpPr/>
            <p:nvPr/>
          </p:nvSpPr>
          <p:spPr>
            <a:xfrm>
              <a:off x="1378358" y="3931961"/>
              <a:ext cx="1317670" cy="937232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How do we find the HCF using this method? (Step 3)</a:t>
              </a:r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D7B4AD2-A4E2-4700-B552-613CCE2C0966}"/>
              </a:ext>
            </a:extLst>
          </p:cNvPr>
          <p:cNvGrpSpPr/>
          <p:nvPr/>
        </p:nvGrpSpPr>
        <p:grpSpPr>
          <a:xfrm>
            <a:off x="7493157" y="27801"/>
            <a:ext cx="2349422" cy="1267122"/>
            <a:chOff x="1378358" y="3602071"/>
            <a:chExt cx="1317672" cy="126712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BAC90B-1C49-443B-8C8B-55AB70767C0E}"/>
                </a:ext>
              </a:extLst>
            </p:cNvPr>
            <p:cNvSpPr txBox="1"/>
            <p:nvPr/>
          </p:nvSpPr>
          <p:spPr>
            <a:xfrm>
              <a:off x="1378358" y="3602071"/>
              <a:ext cx="1317672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 smtClean="0">
                  <a:solidFill>
                    <a:schemeClr val="bg1"/>
                  </a:solidFill>
                </a:rPr>
                <a:t>CFU 2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EEC62C2-B842-4458-8589-0BDD867DAD5B}"/>
                </a:ext>
              </a:extLst>
            </p:cNvPr>
            <p:cNvSpPr/>
            <p:nvPr/>
          </p:nvSpPr>
          <p:spPr>
            <a:xfrm>
              <a:off x="1378358" y="3931961"/>
              <a:ext cx="1317670" cy="937232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How do we find the LCM using this method? (Step 4)</a:t>
              </a:r>
              <a:endParaRPr lang="en-AU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8667866" y="1317036"/>
            <a:ext cx="1823258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Whiteboards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265068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175E2EE-D511-47BA-96B1-2D89396BAFBE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A1404F-2D51-4BE2-B71E-AC3D0D10D9AE}"/>
              </a:ext>
            </a:extLst>
          </p:cNvPr>
          <p:cNvSpPr txBox="1"/>
          <p:nvPr/>
        </p:nvSpPr>
        <p:spPr>
          <a:xfrm>
            <a:off x="0" y="3336331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7F0A19D-2337-4957-A59A-BBE73EC03E1F}"/>
              </a:ext>
            </a:extLst>
          </p:cNvPr>
          <p:cNvGrpSpPr/>
          <p:nvPr/>
        </p:nvGrpSpPr>
        <p:grpSpPr>
          <a:xfrm>
            <a:off x="10156369" y="0"/>
            <a:ext cx="2035631" cy="971026"/>
            <a:chOff x="660399" y="3602071"/>
            <a:chExt cx="2035631" cy="97102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84506A-3C79-4667-940B-36880AE95A8C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6F11CF9-6738-4A82-BE25-AAEDB65F620F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will we learn today?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381CDC7-58C6-4B00-AF95-88D3AE68A65D}"/>
              </a:ext>
            </a:extLst>
          </p:cNvPr>
          <p:cNvSpPr txBox="1"/>
          <p:nvPr/>
        </p:nvSpPr>
        <p:spPr>
          <a:xfrm>
            <a:off x="346993" y="1324659"/>
            <a:ext cx="11178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cs typeface="Arial" panose="020B0604020202020204" pitchFamily="34" charset="0"/>
              </a:rPr>
              <a:t>I will </a:t>
            </a:r>
            <a:r>
              <a:rPr lang="en-AU" sz="3200" b="1" dirty="0" smtClean="0">
                <a:cs typeface="Arial" panose="020B0604020202020204" pitchFamily="34" charset="0"/>
              </a:rPr>
              <a:t>compare and order integers.</a:t>
            </a:r>
            <a:endParaRPr lang="en-AU" sz="3200" b="1" dirty="0"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C0F990-FA28-4D59-B1A1-CF11ADF42B0E}"/>
              </a:ext>
            </a:extLst>
          </p:cNvPr>
          <p:cNvGrpSpPr/>
          <p:nvPr/>
        </p:nvGrpSpPr>
        <p:grpSpPr>
          <a:xfrm>
            <a:off x="10156369" y="1080311"/>
            <a:ext cx="2035631" cy="1194596"/>
            <a:chOff x="660399" y="3602071"/>
            <a:chExt cx="2035631" cy="11945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65C0C49-9730-415E-90E7-F880952B87EB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CC9CE05-2369-4108-82FB-59DF26374DA3}"/>
                </a:ext>
              </a:extLst>
            </p:cNvPr>
            <p:cNvSpPr/>
            <p:nvPr/>
          </p:nvSpPr>
          <p:spPr>
            <a:xfrm>
              <a:off x="660399" y="3931961"/>
              <a:ext cx="2035629" cy="864706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How will you know that you are successful?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269AF61-750A-4C41-991C-B4142C532DB6}"/>
              </a:ext>
            </a:extLst>
          </p:cNvPr>
          <p:cNvSpPr txBox="1"/>
          <p:nvPr/>
        </p:nvSpPr>
        <p:spPr>
          <a:xfrm>
            <a:off x="346992" y="4197215"/>
            <a:ext cx="85880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At the end of the lesson, I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>
                <a:cs typeface="Arial" panose="020B0604020202020204" pitchFamily="34" charset="0"/>
              </a:rPr>
              <a:t>Identify the properties of an integer.</a:t>
            </a:r>
            <a:endParaRPr lang="en-AU" sz="2800" b="1" dirty="0"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>
                <a:cs typeface="Arial" panose="020B0604020202020204" pitchFamily="34" charset="0"/>
              </a:rPr>
              <a:t>Interpret worded statements in terms of integers.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Use the inequality symbols to compare integers.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Place integers into ascending and descending order.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370" y="2584411"/>
            <a:ext cx="1428440" cy="41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5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0" y="-6605"/>
            <a:ext cx="450349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sp>
        <p:nvSpPr>
          <p:cNvPr id="264" name="Title 1">
            <a:extLst>
              <a:ext uri="{FF2B5EF4-FFF2-40B4-BE49-F238E27FC236}">
                <a16:creationId xmlns:a16="http://schemas.microsoft.com/office/drawing/2014/main" id="{C99EDCCF-EF57-4945-967C-18B062835B9E}"/>
              </a:ext>
            </a:extLst>
          </p:cNvPr>
          <p:cNvSpPr txBox="1">
            <a:spLocks/>
          </p:cNvSpPr>
          <p:nvPr/>
        </p:nvSpPr>
        <p:spPr>
          <a:xfrm>
            <a:off x="383071" y="1588157"/>
            <a:ext cx="11140670" cy="6148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  <a:cs typeface="Arial" panose="020B0604020202020204" pitchFamily="34" charset="0"/>
              </a:rPr>
              <a:t>Can you think of any number lines we use in the real world</a:t>
            </a:r>
            <a:r>
              <a:rPr lang="en-AU" sz="2800" b="1" dirty="0" smtClean="0">
                <a:latin typeface="+mn-lt"/>
                <a:cs typeface="Arial" panose="020B0604020202020204" pitchFamily="34" charset="0"/>
              </a:rPr>
              <a:t>?</a:t>
            </a:r>
            <a:endParaRPr lang="en-A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5" name="Picture 264">
            <a:extLst>
              <a:ext uri="{FF2B5EF4-FFF2-40B4-BE49-F238E27FC236}">
                <a16:creationId xmlns:a16="http://schemas.microsoft.com/office/drawing/2014/main" id="{470FA8EF-E51F-4B52-A187-64245834F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58530">
            <a:off x="2756382" y="2366835"/>
            <a:ext cx="975124" cy="3656716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B66FE67F-E743-43BF-93E6-B319B610B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30266">
            <a:off x="9998967" y="4215704"/>
            <a:ext cx="2486025" cy="1838325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25C0F9E4-D30B-466B-B752-073978A14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71" y="3937159"/>
            <a:ext cx="1695450" cy="2686050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850BCE02-B013-4F04-91D2-9AC49D73B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307" y="5149386"/>
            <a:ext cx="2676525" cy="1704975"/>
          </a:xfrm>
          <a:prstGeom prst="rect">
            <a:avLst/>
          </a:prstGeom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901EF8FD-9B6B-4D43-8C9D-A17F8C90E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5507">
            <a:off x="7280362" y="2585443"/>
            <a:ext cx="2376289" cy="2522148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E086809D-08F8-4D30-B2AF-7759DE84CB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818" y="2312497"/>
            <a:ext cx="1609725" cy="283845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99EDCCF-EF57-4945-967C-18B062835B9E}"/>
              </a:ext>
            </a:extLst>
          </p:cNvPr>
          <p:cNvSpPr txBox="1">
            <a:spLocks/>
          </p:cNvSpPr>
          <p:nvPr/>
        </p:nvSpPr>
        <p:spPr>
          <a:xfrm>
            <a:off x="383071" y="863817"/>
            <a:ext cx="11140670" cy="6148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  <a:cs typeface="Arial" panose="020B0604020202020204" pitchFamily="34" charset="0"/>
              </a:rPr>
              <a:t>Here is a number line.</a:t>
            </a:r>
            <a:endParaRPr lang="en-A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3209" y="811355"/>
            <a:ext cx="5019048" cy="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/>
          <p:cNvSpPr/>
          <p:nvPr/>
        </p:nvSpPr>
        <p:spPr>
          <a:xfrm>
            <a:off x="576007" y="3408861"/>
            <a:ext cx="3021363" cy="686194"/>
          </a:xfrm>
          <a:prstGeom prst="roundRect">
            <a:avLst/>
          </a:prstGeom>
          <a:solidFill>
            <a:srgbClr val="FFA7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01502" y="3409631"/>
            <a:ext cx="3321386" cy="68542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+mn-lt"/>
                <a:cs typeface="Arial" panose="020B0604020202020204" pitchFamily="34" charset="0"/>
              </a:rPr>
              <a:t>We assume that a number with no +/- sign is positive.</a:t>
            </a:r>
          </a:p>
          <a:p>
            <a:endParaRPr lang="en-AU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3899454" y="3470799"/>
            <a:ext cx="5092117" cy="48171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25453" y="3504064"/>
            <a:ext cx="5240121" cy="41518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800" b="1" dirty="0">
                <a:latin typeface="+mn-lt"/>
                <a:cs typeface="Arial" panose="020B0604020202020204" pitchFamily="34" charset="0"/>
              </a:rPr>
              <a:t>Which of these are integers?</a:t>
            </a:r>
          </a:p>
          <a:p>
            <a:endParaRPr lang="en-AU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381286" y="998119"/>
            <a:ext cx="9426857" cy="229597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  <a:cs typeface="Arial" panose="020B0604020202020204" pitchFamily="34" charset="0"/>
              </a:rPr>
              <a:t>An </a:t>
            </a:r>
            <a:r>
              <a:rPr lang="en-AU" sz="2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integer</a:t>
            </a:r>
            <a:r>
              <a:rPr lang="en-AU" sz="2800" b="1" dirty="0">
                <a:latin typeface="+mn-lt"/>
                <a:cs typeface="Arial" panose="020B0604020202020204" pitchFamily="34" charset="0"/>
              </a:rPr>
              <a:t> is a whole number. </a:t>
            </a:r>
          </a:p>
          <a:p>
            <a:endParaRPr lang="en-AU" sz="2800" b="1" dirty="0">
              <a:latin typeface="+mn-lt"/>
              <a:cs typeface="Arial" panose="020B0604020202020204" pitchFamily="34" charset="0"/>
            </a:endParaRPr>
          </a:p>
          <a:p>
            <a:r>
              <a:rPr lang="en-AU" sz="2800" dirty="0">
                <a:latin typeface="+mn-lt"/>
                <a:cs typeface="Arial" panose="020B0604020202020204" pitchFamily="34" charset="0"/>
              </a:rPr>
              <a:t>This includes all of the positive whole numbers, all of the negative whole numbers and zero (which is neither positive nor negative).</a:t>
            </a:r>
          </a:p>
          <a:p>
            <a:endParaRPr lang="en-AU" sz="2800" b="1" dirty="0">
              <a:latin typeface="+mn-lt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/>
              <p:cNvSpPr txBox="1">
                <a:spLocks/>
              </p:cNvSpPr>
              <p:nvPr/>
            </p:nvSpPr>
            <p:spPr>
              <a:xfrm>
                <a:off x="1281990" y="4209823"/>
                <a:ext cx="10108287" cy="2295974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800" b="1" dirty="0">
                    <a:latin typeface="+mn-lt"/>
                    <a:cs typeface="Arial" panose="020B0604020202020204" pitchFamily="34" charset="0"/>
                  </a:rPr>
                  <a:t>	28			+361			480.2			-360</a:t>
                </a:r>
              </a:p>
              <a:p>
                <a:endParaRPr lang="en-AU" sz="2800" b="1" dirty="0"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AU" sz="2800" b="1" dirty="0">
                    <a:latin typeface="+mn-lt"/>
                    <a:cs typeface="Arial" panose="020B0604020202020204" pitchFamily="34" charset="0"/>
                  </a:rPr>
                  <a:t>	0		One hundred		Sixty-eight point two	</a:t>
                </a:r>
              </a:p>
              <a:p>
                <a:r>
                  <a:rPr lang="en-AU" sz="2800" b="1" dirty="0">
                    <a:latin typeface="+mn-lt"/>
                    <a:cs typeface="Arial" panose="020B0604020202020204" pitchFamily="34" charset="0"/>
                  </a:rPr>
                  <a:t>Negative thirty-six		-2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800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AU" sz="2800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num>
                      <m:den>
                        <m:r>
                          <a:rPr lang="en-AU" sz="2800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AU" sz="2800" b="1" dirty="0">
                    <a:latin typeface="+mn-lt"/>
                    <a:cs typeface="Arial" panose="020B0604020202020204" pitchFamily="34" charset="0"/>
                  </a:rPr>
                  <a:t>			Zero	</a:t>
                </a:r>
              </a:p>
            </p:txBody>
          </p:sp>
        </mc:Choice>
        <mc:Fallback xmlns="">
          <p:sp>
            <p:nvSpPr>
              <p:cNvPr id="1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90" y="4209823"/>
                <a:ext cx="10108287" cy="2295974"/>
              </a:xfrm>
              <a:prstGeom prst="rect">
                <a:avLst/>
              </a:prstGeom>
              <a:blipFill>
                <a:blip r:embed="rId2"/>
                <a:stretch>
                  <a:fillRect l="-1206" t="-4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cxnSpLocks/>
          </p:cNvCxnSpPr>
          <p:nvPr/>
        </p:nvCxnSpPr>
        <p:spPr>
          <a:xfrm>
            <a:off x="2002135" y="4095055"/>
            <a:ext cx="260060" cy="2204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7FB4CC-E591-44D6-8343-F6874424BAFA}"/>
              </a:ext>
            </a:extLst>
          </p:cNvPr>
          <p:cNvGrpSpPr/>
          <p:nvPr/>
        </p:nvGrpSpPr>
        <p:grpSpPr>
          <a:xfrm>
            <a:off x="10156370" y="0"/>
            <a:ext cx="2035630" cy="971026"/>
            <a:chOff x="2813050" y="3602071"/>
            <a:chExt cx="2035630" cy="97102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EC292E6-9176-470D-BE27-9195DBC0443E}"/>
                </a:ext>
              </a:extLst>
            </p:cNvPr>
            <p:cNvSpPr/>
            <p:nvPr/>
          </p:nvSpPr>
          <p:spPr>
            <a:xfrm>
              <a:off x="2813051" y="3931961"/>
              <a:ext cx="2035629" cy="64113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b="1" dirty="0">
                  <a:solidFill>
                    <a:schemeClr val="tx1"/>
                  </a:solidFill>
                </a:rPr>
                <a:t>Integer</a:t>
              </a:r>
              <a:r>
                <a:rPr lang="en-AU" dirty="0">
                  <a:solidFill>
                    <a:schemeClr val="tx1"/>
                  </a:solidFill>
                </a:rPr>
                <a:t> – A whole 	number.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61BEFE-9C03-47B3-B8B4-69E16733D0F2}"/>
                </a:ext>
              </a:extLst>
            </p:cNvPr>
            <p:cNvSpPr txBox="1"/>
            <p:nvPr/>
          </p:nvSpPr>
          <p:spPr>
            <a:xfrm>
              <a:off x="2813050" y="3602071"/>
              <a:ext cx="2035629" cy="307777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VOCABULARY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573777-3837-4986-9DD5-A38EBE7EA320}"/>
              </a:ext>
            </a:extLst>
          </p:cNvPr>
          <p:cNvGrpSpPr/>
          <p:nvPr/>
        </p:nvGrpSpPr>
        <p:grpSpPr>
          <a:xfrm>
            <a:off x="10156370" y="1085794"/>
            <a:ext cx="2035630" cy="667389"/>
            <a:chOff x="660399" y="3602071"/>
            <a:chExt cx="2035630" cy="66738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3235B6-AC64-4D4F-920D-97DAB5467F2F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E00E68-E5EB-4922-A52F-76B9D3843369}"/>
                </a:ext>
              </a:extLst>
            </p:cNvPr>
            <p:cNvSpPr/>
            <p:nvPr/>
          </p:nvSpPr>
          <p:spPr>
            <a:xfrm>
              <a:off x="660399" y="3931961"/>
              <a:ext cx="2035629" cy="3374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is an integer?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9CDCEA-310F-466E-B688-7F2330F2085D}"/>
              </a:ext>
            </a:extLst>
          </p:cNvPr>
          <p:cNvGrpSpPr/>
          <p:nvPr/>
        </p:nvGrpSpPr>
        <p:grpSpPr>
          <a:xfrm>
            <a:off x="10156370" y="1868675"/>
            <a:ext cx="2035630" cy="667389"/>
            <a:chOff x="660399" y="3602071"/>
            <a:chExt cx="2035630" cy="66738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CEE312-CBD0-4753-A2DF-73D9EFC4BD4A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BD77BF-750C-49C7-B5DE-249769C2416F}"/>
                </a:ext>
              </a:extLst>
            </p:cNvPr>
            <p:cNvSpPr/>
            <p:nvPr/>
          </p:nvSpPr>
          <p:spPr>
            <a:xfrm>
              <a:off x="660399" y="3931961"/>
              <a:ext cx="2035629" cy="3374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Is zero an integer?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4ED37C7-DCFB-46A6-B8AC-E6C89D25F4EB}"/>
              </a:ext>
            </a:extLst>
          </p:cNvPr>
          <p:cNvSpPr txBox="1"/>
          <p:nvPr/>
        </p:nvSpPr>
        <p:spPr>
          <a:xfrm>
            <a:off x="0" y="-6605"/>
            <a:ext cx="4196094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47DB76F-7B7D-4056-9C03-8ABEF47EB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524" y="4233353"/>
            <a:ext cx="328517" cy="3045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7DB76F-7B7D-4056-9C03-8ABEF47EB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47" y="4243468"/>
            <a:ext cx="328517" cy="3045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D37688-882D-4D65-B31C-60592898E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925" y="4243086"/>
            <a:ext cx="381469" cy="36461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7DB76F-7B7D-4056-9C03-8ABEF47EB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018" y="4303151"/>
            <a:ext cx="328517" cy="3045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7DB76F-7B7D-4056-9C03-8ABEF47EB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65" y="5053262"/>
            <a:ext cx="328517" cy="3045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47DB76F-7B7D-4056-9C03-8ABEF47EB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74" y="5053262"/>
            <a:ext cx="328517" cy="3045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2D37688-882D-4D65-B31C-60592898E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203" y="5053262"/>
            <a:ext cx="381469" cy="3646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7DB76F-7B7D-4056-9C03-8ABEF47EB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858" y="5958071"/>
            <a:ext cx="328517" cy="30454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2D37688-882D-4D65-B31C-60592898E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12" y="5941701"/>
            <a:ext cx="381469" cy="3646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47DB76F-7B7D-4056-9C03-8ABEF47EB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666" y="5952622"/>
            <a:ext cx="328517" cy="30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9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  <p:bldP spid="7" grpId="0" animBg="1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51578" y="1137454"/>
            <a:ext cx="11140670" cy="4839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  <a:cs typeface="Arial" panose="020B0604020202020204" pitchFamily="34" charset="0"/>
              </a:rPr>
              <a:t>A number line can be very useful when working with integers.</a:t>
            </a:r>
            <a:endParaRPr lang="en-AU" sz="2800" dirty="0">
              <a:latin typeface="+mn-lt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00324" y="1831265"/>
            <a:ext cx="3877055" cy="4939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>
                <a:latin typeface="+mn-lt"/>
                <a:cs typeface="Arial" panose="020B0604020202020204" pitchFamily="34" charset="0"/>
              </a:rPr>
              <a:t>A positive number line: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>
              <a:latin typeface="+mn-lt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>
              <a:latin typeface="+mn-lt"/>
              <a:cs typeface="Arial" panose="020B0604020202020204" pitchFamily="34" charset="0"/>
            </a:endParaRPr>
          </a:p>
          <a:p>
            <a:endParaRPr lang="en-AU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00324" y="3989345"/>
            <a:ext cx="5994613" cy="6487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>
                <a:latin typeface="+mn-lt"/>
                <a:cs typeface="Arial" panose="020B0604020202020204" pitchFamily="34" charset="0"/>
              </a:rPr>
              <a:t>A positive and negative number line: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>
              <a:latin typeface="+mn-lt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>
              <a:latin typeface="+mn-lt"/>
              <a:cs typeface="Arial" panose="020B0604020202020204" pitchFamily="34" charset="0"/>
            </a:endParaRPr>
          </a:p>
          <a:p>
            <a:endParaRPr lang="en-AU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156418" y="1831265"/>
            <a:ext cx="2753837" cy="10497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>
                <a:latin typeface="+mn-lt"/>
                <a:cs typeface="Arial" panose="020B0604020202020204" pitchFamily="34" charset="0"/>
              </a:rPr>
              <a:t>A vertical number line: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>
              <a:latin typeface="+mn-lt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>
              <a:latin typeface="+mn-lt"/>
              <a:cs typeface="Arial" panose="020B0604020202020204" pitchFamily="34" charset="0"/>
            </a:endParaRPr>
          </a:p>
          <a:p>
            <a:endParaRPr lang="en-AU" sz="2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107" y="2935428"/>
            <a:ext cx="5019048" cy="7333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07" y="5155476"/>
            <a:ext cx="5390476" cy="7523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1736" y="1710736"/>
            <a:ext cx="823936" cy="48620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630" y="2442976"/>
            <a:ext cx="463660" cy="5113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153" y="4634189"/>
            <a:ext cx="463660" cy="5113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5949" y="5676894"/>
            <a:ext cx="418865" cy="4619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543" y="2356157"/>
            <a:ext cx="594440" cy="6242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219" y="4590536"/>
            <a:ext cx="594440" cy="6242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0863" y="2845040"/>
            <a:ext cx="458257" cy="4812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2544" y="2547718"/>
            <a:ext cx="652620" cy="3688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035" y="4758733"/>
            <a:ext cx="652620" cy="36887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2194" y="4389861"/>
            <a:ext cx="652620" cy="36887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2D07BDC-F579-46C3-AECE-9EBEFFB5A22D}"/>
              </a:ext>
            </a:extLst>
          </p:cNvPr>
          <p:cNvGrpSpPr/>
          <p:nvPr/>
        </p:nvGrpSpPr>
        <p:grpSpPr>
          <a:xfrm>
            <a:off x="10156370" y="0"/>
            <a:ext cx="2035630" cy="971026"/>
            <a:chOff x="2813050" y="3602071"/>
            <a:chExt cx="2035630" cy="97102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39CAA1A-9249-4F35-A6C4-43B8E026333A}"/>
                </a:ext>
              </a:extLst>
            </p:cNvPr>
            <p:cNvSpPr/>
            <p:nvPr/>
          </p:nvSpPr>
          <p:spPr>
            <a:xfrm>
              <a:off x="2813051" y="3931961"/>
              <a:ext cx="2035629" cy="64113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b="1" dirty="0">
                  <a:solidFill>
                    <a:schemeClr val="tx1"/>
                  </a:solidFill>
                </a:rPr>
                <a:t>Integer</a:t>
              </a:r>
              <a:r>
                <a:rPr lang="en-AU" dirty="0">
                  <a:solidFill>
                    <a:schemeClr val="tx1"/>
                  </a:solidFill>
                </a:rPr>
                <a:t> – A whole 	number.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E51F46-4FC4-460C-95C1-7A49DE94AED2}"/>
                </a:ext>
              </a:extLst>
            </p:cNvPr>
            <p:cNvSpPr txBox="1"/>
            <p:nvPr/>
          </p:nvSpPr>
          <p:spPr>
            <a:xfrm>
              <a:off x="2813050" y="3602071"/>
              <a:ext cx="2035629" cy="307777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VOCABULARY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4ED37C7-DCFB-46A6-B8AC-E6C89D25F4EB}"/>
              </a:ext>
            </a:extLst>
          </p:cNvPr>
          <p:cNvSpPr txBox="1"/>
          <p:nvPr/>
        </p:nvSpPr>
        <p:spPr>
          <a:xfrm>
            <a:off x="0" y="-6605"/>
            <a:ext cx="4196094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</p:spTree>
    <p:extLst>
      <p:ext uri="{BB962C8B-B14F-4D97-AF65-F5344CB8AC3E}">
        <p14:creationId xmlns:p14="http://schemas.microsoft.com/office/powerpoint/2010/main" val="62732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D19F64E-3BB1-438D-97A2-1229D9519CF0}"/>
              </a:ext>
            </a:extLst>
          </p:cNvPr>
          <p:cNvSpPr/>
          <p:nvPr/>
        </p:nvSpPr>
        <p:spPr>
          <a:xfrm>
            <a:off x="8231910" y="1566645"/>
            <a:ext cx="1079293" cy="10003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2031DCC-D519-484A-B3B2-A636D9F6D065}"/>
              </a:ext>
            </a:extLst>
          </p:cNvPr>
          <p:cNvSpPr/>
          <p:nvPr/>
        </p:nvSpPr>
        <p:spPr>
          <a:xfrm>
            <a:off x="7780212" y="1949426"/>
            <a:ext cx="451698" cy="400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590" y="5609007"/>
            <a:ext cx="2352118" cy="124899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62035" y="1084552"/>
            <a:ext cx="7662514" cy="4909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Arial" panose="020B0604020202020204" pitchFamily="34" charset="0"/>
                <a:cs typeface="Arial" panose="020B0604020202020204" pitchFamily="34" charset="0"/>
              </a:rPr>
              <a:t>All integers have 2 qualities: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(positive/negative/neither).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of the number.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D37C7-DCFB-46A6-B8AC-E6C89D25F4EB}"/>
              </a:ext>
            </a:extLst>
          </p:cNvPr>
          <p:cNvSpPr txBox="1"/>
          <p:nvPr/>
        </p:nvSpPr>
        <p:spPr>
          <a:xfrm>
            <a:off x="0" y="-6605"/>
            <a:ext cx="4196094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957D62-C707-4C81-8684-889BEB6E33C3}"/>
              </a:ext>
            </a:extLst>
          </p:cNvPr>
          <p:cNvGrpSpPr/>
          <p:nvPr/>
        </p:nvGrpSpPr>
        <p:grpSpPr>
          <a:xfrm>
            <a:off x="10156369" y="1050383"/>
            <a:ext cx="2035630" cy="1166070"/>
            <a:chOff x="660399" y="3602071"/>
            <a:chExt cx="2035630" cy="9710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038AB6-8196-4A7B-80D3-362D25075081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256296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266ED3-8406-4E6E-AC24-5FAE66B317AA}"/>
                </a:ext>
              </a:extLst>
            </p:cNvPr>
            <p:cNvSpPr/>
            <p:nvPr/>
          </p:nvSpPr>
          <p:spPr>
            <a:xfrm>
              <a:off x="660399" y="3858367"/>
              <a:ext cx="2035629" cy="71473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are the 2 qualities of any integer?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C7B0630B-63C2-4AA8-AEF5-4DC4DB825092}"/>
              </a:ext>
            </a:extLst>
          </p:cNvPr>
          <p:cNvSpPr txBox="1">
            <a:spLocks/>
          </p:cNvSpPr>
          <p:nvPr/>
        </p:nvSpPr>
        <p:spPr>
          <a:xfrm>
            <a:off x="479480" y="2910451"/>
            <a:ext cx="11273495" cy="4909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800" b="1" dirty="0">
                <a:latin typeface="Arial" panose="020B0604020202020204" pitchFamily="34" charset="0"/>
                <a:cs typeface="Arial" panose="020B0604020202020204" pitchFamily="34" charset="0"/>
              </a:rPr>
              <a:t>Can you identify the size and direction of the following integers?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8821FD-EAB9-4B87-92C6-F1E06F82EB9C}"/>
              </a:ext>
            </a:extLst>
          </p:cNvPr>
          <p:cNvGrpSpPr/>
          <p:nvPr/>
        </p:nvGrpSpPr>
        <p:grpSpPr>
          <a:xfrm>
            <a:off x="10156370" y="0"/>
            <a:ext cx="2035630" cy="971026"/>
            <a:chOff x="2813050" y="3602071"/>
            <a:chExt cx="2035630" cy="9710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5DC640-E80A-4F51-8884-23EB967D5E21}"/>
                </a:ext>
              </a:extLst>
            </p:cNvPr>
            <p:cNvSpPr/>
            <p:nvPr/>
          </p:nvSpPr>
          <p:spPr>
            <a:xfrm>
              <a:off x="2813051" y="3931961"/>
              <a:ext cx="2035629" cy="64113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b="1" dirty="0">
                  <a:solidFill>
                    <a:schemeClr val="tx1"/>
                  </a:solidFill>
                </a:rPr>
                <a:t>Integer</a:t>
              </a:r>
              <a:r>
                <a:rPr lang="en-AU" dirty="0">
                  <a:solidFill>
                    <a:schemeClr val="tx1"/>
                  </a:solidFill>
                </a:rPr>
                <a:t> – A whole 	number.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C21BA1-7F9D-4F34-8F74-42FBC7062E4A}"/>
                </a:ext>
              </a:extLst>
            </p:cNvPr>
            <p:cNvSpPr txBox="1"/>
            <p:nvPr/>
          </p:nvSpPr>
          <p:spPr>
            <a:xfrm>
              <a:off x="2813050" y="3602071"/>
              <a:ext cx="2035629" cy="307777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VOCABULARY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E74D49-BB5A-4E67-8C51-16F566CA3B32}"/>
              </a:ext>
            </a:extLst>
          </p:cNvPr>
          <p:cNvCxnSpPr/>
          <p:nvPr/>
        </p:nvCxnSpPr>
        <p:spPr>
          <a:xfrm>
            <a:off x="7608238" y="1089329"/>
            <a:ext cx="343949" cy="8305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C5940799-485F-41ED-B0E5-83E90130432F}"/>
              </a:ext>
            </a:extLst>
          </p:cNvPr>
          <p:cNvSpPr txBox="1">
            <a:spLocks/>
          </p:cNvSpPr>
          <p:nvPr/>
        </p:nvSpPr>
        <p:spPr>
          <a:xfrm>
            <a:off x="6514873" y="688568"/>
            <a:ext cx="1717037" cy="4909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C44CC4-6593-4D1A-9C67-B97BB986109C}"/>
              </a:ext>
            </a:extLst>
          </p:cNvPr>
          <p:cNvCxnSpPr>
            <a:cxnSpLocks/>
          </p:cNvCxnSpPr>
          <p:nvPr/>
        </p:nvCxnSpPr>
        <p:spPr>
          <a:xfrm flipH="1">
            <a:off x="8970820" y="1103522"/>
            <a:ext cx="466218" cy="46312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1E1A7F70-A2CF-4AB6-AAE7-1C40F97F6645}"/>
              </a:ext>
            </a:extLst>
          </p:cNvPr>
          <p:cNvSpPr txBox="1">
            <a:spLocks/>
          </p:cNvSpPr>
          <p:nvPr/>
        </p:nvSpPr>
        <p:spPr>
          <a:xfrm>
            <a:off x="8698090" y="688568"/>
            <a:ext cx="1717037" cy="490943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6D2FF43-FA8B-40A9-BCBF-78E7AEE0F8BF}"/>
              </a:ext>
            </a:extLst>
          </p:cNvPr>
          <p:cNvSpPr txBox="1">
            <a:spLocks/>
          </p:cNvSpPr>
          <p:nvPr/>
        </p:nvSpPr>
        <p:spPr>
          <a:xfrm>
            <a:off x="7519344" y="1504848"/>
            <a:ext cx="2037265" cy="4909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8000" b="1" dirty="0">
                <a:latin typeface="Arial" panose="020B0604020202020204" pitchFamily="34" charset="0"/>
                <a:cs typeface="Arial" panose="020B0604020202020204" pitchFamily="34" charset="0"/>
              </a:rPr>
              <a:t>-12</a:t>
            </a:r>
            <a:endParaRPr lang="en-AU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A782326-FEFE-4690-AE50-FB70C510A9BE}"/>
              </a:ext>
            </a:extLst>
          </p:cNvPr>
          <p:cNvSpPr txBox="1">
            <a:spLocks/>
          </p:cNvSpPr>
          <p:nvPr/>
        </p:nvSpPr>
        <p:spPr>
          <a:xfrm>
            <a:off x="367118" y="3744835"/>
            <a:ext cx="2037265" cy="4909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8000" b="1" dirty="0">
                <a:latin typeface="Arial" panose="020B0604020202020204" pitchFamily="34" charset="0"/>
                <a:cs typeface="Arial" panose="020B0604020202020204" pitchFamily="34" charset="0"/>
              </a:rPr>
              <a:t>-38</a:t>
            </a:r>
            <a:endParaRPr lang="en-AU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39329A-821D-465B-AB17-47031A98298C}"/>
              </a:ext>
            </a:extLst>
          </p:cNvPr>
          <p:cNvGrpSpPr/>
          <p:nvPr/>
        </p:nvGrpSpPr>
        <p:grpSpPr>
          <a:xfrm>
            <a:off x="10156370" y="3609879"/>
            <a:ext cx="2035630" cy="971026"/>
            <a:chOff x="7094763" y="3602071"/>
            <a:chExt cx="2035630" cy="97102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D9165E-5E85-45CB-8206-9364BB95BC8C}"/>
                </a:ext>
              </a:extLst>
            </p:cNvPr>
            <p:cNvSpPr txBox="1"/>
            <p:nvPr/>
          </p:nvSpPr>
          <p:spPr>
            <a:xfrm>
              <a:off x="7094764" y="3602071"/>
              <a:ext cx="2035629" cy="307777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HINT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4115FF1-6BE9-4837-BFA4-D81DF2DD8CBE}"/>
                </a:ext>
              </a:extLst>
            </p:cNvPr>
            <p:cNvSpPr/>
            <p:nvPr/>
          </p:nvSpPr>
          <p:spPr>
            <a:xfrm>
              <a:off x="7094763" y="3931961"/>
              <a:ext cx="2035629" cy="64113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A number with no +/- sign is positive.</a:t>
              </a: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F0DAA23-54AC-4C1B-8D40-A39B9ED68DF0}"/>
              </a:ext>
            </a:extLst>
          </p:cNvPr>
          <p:cNvSpPr txBox="1">
            <a:spLocks/>
          </p:cNvSpPr>
          <p:nvPr/>
        </p:nvSpPr>
        <p:spPr>
          <a:xfrm>
            <a:off x="2404383" y="4958655"/>
            <a:ext cx="2037265" cy="4909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8000" b="1" dirty="0">
                <a:latin typeface="Arial" panose="020B0604020202020204" pitchFamily="34" charset="0"/>
                <a:cs typeface="Arial" panose="020B0604020202020204" pitchFamily="34" charset="0"/>
              </a:rPr>
              <a:t>+16</a:t>
            </a:r>
            <a:endParaRPr lang="en-AU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A3104534-D6A1-4376-8E92-F3D86FD61543}"/>
              </a:ext>
            </a:extLst>
          </p:cNvPr>
          <p:cNvSpPr txBox="1">
            <a:spLocks/>
          </p:cNvSpPr>
          <p:nvPr/>
        </p:nvSpPr>
        <p:spPr>
          <a:xfrm>
            <a:off x="4337456" y="3744835"/>
            <a:ext cx="2037265" cy="4909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8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AU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9249A5F-4539-4705-9A75-9AAAB06A3CB9}"/>
              </a:ext>
            </a:extLst>
          </p:cNvPr>
          <p:cNvSpPr txBox="1">
            <a:spLocks/>
          </p:cNvSpPr>
          <p:nvPr/>
        </p:nvSpPr>
        <p:spPr>
          <a:xfrm>
            <a:off x="6159610" y="4958655"/>
            <a:ext cx="2037265" cy="4909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8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AU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0E0ED48-4722-447A-B7DE-13F6029183C5}"/>
              </a:ext>
            </a:extLst>
          </p:cNvPr>
          <p:cNvSpPr txBox="1">
            <a:spLocks/>
          </p:cNvSpPr>
          <p:nvPr/>
        </p:nvSpPr>
        <p:spPr>
          <a:xfrm>
            <a:off x="7752923" y="3744834"/>
            <a:ext cx="2037265" cy="4909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8000" b="1" dirty="0">
                <a:latin typeface="Arial" panose="020B0604020202020204" pitchFamily="34" charset="0"/>
                <a:cs typeface="Arial" panose="020B0604020202020204" pitchFamily="34" charset="0"/>
              </a:rPr>
              <a:t>-9</a:t>
            </a:r>
            <a:endParaRPr lang="en-AU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73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10" grpId="0"/>
      <p:bldP spid="12" grpId="0"/>
      <p:bldP spid="18" grpId="0"/>
      <p:bldP spid="20" grpId="0"/>
      <p:bldP spid="16" grpId="0"/>
      <p:bldP spid="25" grpId="0"/>
      <p:bldP spid="30" grpId="0"/>
      <p:bldP spid="31" grpId="0"/>
      <p:bldP spid="32" grpId="0"/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4100</TotalTime>
  <Words>1355</Words>
  <Application>Microsoft Office PowerPoint</Application>
  <PresentationFormat>Widescreen</PresentationFormat>
  <Paragraphs>280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Arial Rounded MT Bold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Greater Than, Less Than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STEDMAN Shaun [Harrisdale Senior High School]</cp:lastModifiedBy>
  <cp:revision>130</cp:revision>
  <dcterms:created xsi:type="dcterms:W3CDTF">2017-02-05T09:54:53Z</dcterms:created>
  <dcterms:modified xsi:type="dcterms:W3CDTF">2022-01-13T03:24:34Z</dcterms:modified>
</cp:coreProperties>
</file>